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12" r:id="rId2"/>
    <p:sldId id="330" r:id="rId3"/>
    <p:sldId id="442" r:id="rId4"/>
    <p:sldId id="462" r:id="rId5"/>
    <p:sldId id="454" r:id="rId6"/>
    <p:sldId id="459" r:id="rId7"/>
    <p:sldId id="461" r:id="rId8"/>
    <p:sldId id="466" r:id="rId9"/>
    <p:sldId id="467" r:id="rId10"/>
    <p:sldId id="468" r:id="rId11"/>
    <p:sldId id="455" r:id="rId12"/>
    <p:sldId id="469"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us"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0DB035-7C7A-47B0-BA89-0ABC3E472693}" type="datetimeFigureOut">
              <a:rPr lang="tr-TR" smtClean="0"/>
              <a:t>16.03.2021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32DAF-C4D5-4F3B-82AD-9D518E2731CE}" type="slidenum">
              <a:rPr lang="tr-TR" smtClean="0"/>
              <a:t>‹#›</a:t>
            </a:fld>
            <a:endParaRPr lang="tr-TR"/>
          </a:p>
        </p:txBody>
      </p:sp>
    </p:spTree>
    <p:extLst>
      <p:ext uri="{BB962C8B-B14F-4D97-AF65-F5344CB8AC3E}">
        <p14:creationId xmlns:p14="http://schemas.microsoft.com/office/powerpoint/2010/main" val="309291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293154BA-0014-4CCB-ABA5-B77CED603FCE}" type="datetimeFigureOut">
              <a:rPr lang="tr-TR" smtClean="0"/>
              <a:t>16.03.2021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584703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93154BA-0014-4CCB-ABA5-B77CED603FCE}" type="datetimeFigureOut">
              <a:rPr lang="tr-TR" smtClean="0"/>
              <a:t>16.03.2021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391409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93154BA-0014-4CCB-ABA5-B77CED603FCE}" type="datetimeFigureOut">
              <a:rPr lang="tr-TR" smtClean="0"/>
              <a:t>16.03.2021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903501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na Sunum Kapağı">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
            <a:ext cx="12216000" cy="4339225"/>
          </a:xfrm>
          <a:prstGeom prst="rect">
            <a:avLst/>
          </a:prstGeom>
        </p:spPr>
      </p:pic>
      <p:sp>
        <p:nvSpPr>
          <p:cNvPr id="15" name="Metin Yer Tutucusu 14"/>
          <p:cNvSpPr>
            <a:spLocks noGrp="1"/>
          </p:cNvSpPr>
          <p:nvPr>
            <p:ph type="body" sz="quarter" idx="10" hasCustomPrompt="1"/>
          </p:nvPr>
        </p:nvSpPr>
        <p:spPr>
          <a:xfrm>
            <a:off x="1775520" y="4007024"/>
            <a:ext cx="9409045" cy="646112"/>
          </a:xfrm>
          <a:prstGeom prst="rect">
            <a:avLst/>
          </a:prstGeom>
        </p:spPr>
        <p:txBody>
          <a:bodyPr>
            <a:normAutofit/>
          </a:bodyPr>
          <a:lstStyle>
            <a:lvl1pPr marL="0" indent="0" algn="l">
              <a:buNone/>
              <a:defRPr sz="3600" b="1" i="0" baseline="0">
                <a:solidFill>
                  <a:srgbClr val="0E326F"/>
                </a:solidFill>
                <a:latin typeface="Dax Bold Tr"/>
                <a:cs typeface="Dax Bold Tr"/>
              </a:defRPr>
            </a:lvl1pPr>
          </a:lstStyle>
          <a:p>
            <a:pPr lvl="0"/>
            <a:r>
              <a:rPr lang="tr-TR" dirty="0" smtClean="0"/>
              <a:t>Sunum Başlığı Yazınız</a:t>
            </a:r>
          </a:p>
        </p:txBody>
      </p:sp>
      <p:sp>
        <p:nvSpPr>
          <p:cNvPr id="17" name="Metin Yer Tutucusu 14"/>
          <p:cNvSpPr>
            <a:spLocks noGrp="1"/>
          </p:cNvSpPr>
          <p:nvPr>
            <p:ph type="body" sz="quarter" idx="11" hasCustomPrompt="1"/>
          </p:nvPr>
        </p:nvSpPr>
        <p:spPr>
          <a:xfrm>
            <a:off x="1775520" y="4725144"/>
            <a:ext cx="9408451" cy="430088"/>
          </a:xfrm>
          <a:prstGeom prst="rect">
            <a:avLst/>
          </a:prstGeom>
        </p:spPr>
        <p:txBody>
          <a:bodyPr>
            <a:normAutofit/>
          </a:bodyPr>
          <a:lstStyle>
            <a:lvl1pPr marL="0" indent="0" algn="l">
              <a:buNone/>
              <a:defRPr sz="2400" b="0" i="0" baseline="0">
                <a:solidFill>
                  <a:srgbClr val="16A4A7"/>
                </a:solidFill>
                <a:latin typeface="Dax Medium Tr"/>
                <a:cs typeface="Dax Medium Tr"/>
              </a:defRPr>
            </a:lvl1pPr>
          </a:lstStyle>
          <a:p>
            <a:pPr lvl="0"/>
            <a:r>
              <a:rPr lang="tr-TR" dirty="0" smtClean="0"/>
              <a:t>Sunumun Yapılacağı Yer</a:t>
            </a:r>
          </a:p>
        </p:txBody>
      </p:sp>
      <p:sp>
        <p:nvSpPr>
          <p:cNvPr id="18" name="Metin Yer Tutucusu 14"/>
          <p:cNvSpPr>
            <a:spLocks noGrp="1"/>
          </p:cNvSpPr>
          <p:nvPr>
            <p:ph type="body" sz="quarter" idx="12" hasCustomPrompt="1"/>
          </p:nvPr>
        </p:nvSpPr>
        <p:spPr>
          <a:xfrm>
            <a:off x="1775520" y="5157192"/>
            <a:ext cx="9408451" cy="430088"/>
          </a:xfrm>
          <a:prstGeom prst="rect">
            <a:avLst/>
          </a:prstGeom>
        </p:spPr>
        <p:txBody>
          <a:bodyPr>
            <a:noAutofit/>
          </a:bodyPr>
          <a:lstStyle>
            <a:lvl1pPr marL="0" indent="0" algn="l">
              <a:buNone/>
              <a:defRPr lang="tr-TR" sz="2400" b="0" i="0" kern="1200" baseline="0" dirty="0" smtClean="0">
                <a:solidFill>
                  <a:srgbClr val="16A4A7"/>
                </a:solidFill>
                <a:latin typeface="Dax Medium Tr"/>
                <a:ea typeface="+mn-ea"/>
                <a:cs typeface="Dax Medium Tr"/>
              </a:defRPr>
            </a:lvl1pPr>
          </a:lstStyle>
          <a:p>
            <a:pPr marL="0" lvl="0" indent="0" algn="l" defTabSz="914400" rtl="0" eaLnBrk="1" latinLnBrk="0" hangingPunct="1">
              <a:spcBef>
                <a:spcPct val="20000"/>
              </a:spcBef>
              <a:buFont typeface="Arial" panose="020B0604020202020204" pitchFamily="34" charset="0"/>
              <a:buNone/>
            </a:pPr>
            <a:r>
              <a:rPr lang="tr-TR" dirty="0" smtClean="0"/>
              <a:t>gg.aa.yyyy</a:t>
            </a:r>
          </a:p>
        </p:txBody>
      </p:sp>
      <p:pic>
        <p:nvPicPr>
          <p:cNvPr id="7" name="Picture 6"/>
          <p:cNvPicPr>
            <a:picLocks noChangeAspect="1"/>
          </p:cNvPicPr>
          <p:nvPr userDrawn="1"/>
        </p:nvPicPr>
        <p:blipFill>
          <a:blip r:embed="rId3"/>
          <a:stretch>
            <a:fillRect/>
          </a:stretch>
        </p:blipFill>
        <p:spPr>
          <a:xfrm>
            <a:off x="5999990" y="476672"/>
            <a:ext cx="4182533" cy="457200"/>
          </a:xfrm>
          <a:prstGeom prst="rect">
            <a:avLst/>
          </a:prstGeom>
        </p:spPr>
      </p:pic>
      <p:pic>
        <p:nvPicPr>
          <p:cNvPr id="8" name="Picture 7"/>
          <p:cNvPicPr>
            <a:picLocks noChangeAspect="1"/>
          </p:cNvPicPr>
          <p:nvPr userDrawn="1"/>
        </p:nvPicPr>
        <p:blipFill>
          <a:blip r:embed="rId4"/>
          <a:stretch>
            <a:fillRect/>
          </a:stretch>
        </p:blipFill>
        <p:spPr>
          <a:xfrm>
            <a:off x="9168341" y="6453336"/>
            <a:ext cx="2065867" cy="88900"/>
          </a:xfrm>
          <a:prstGeom prst="rect">
            <a:avLst/>
          </a:prstGeom>
        </p:spPr>
      </p:pic>
    </p:spTree>
    <p:extLst>
      <p:ext uri="{BB962C8B-B14F-4D97-AF65-F5344CB8AC3E}">
        <p14:creationId xmlns:p14="http://schemas.microsoft.com/office/powerpoint/2010/main" val="339701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şlık ve İçerik (Klasi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5843984"/>
            <a:ext cx="12192000" cy="1041400"/>
          </a:xfrm>
          <a:prstGeom prst="rect">
            <a:avLst/>
          </a:prstGeom>
        </p:spPr>
      </p:pic>
      <p:sp>
        <p:nvSpPr>
          <p:cNvPr id="3" name="İçerik Yer Tutucusu 2"/>
          <p:cNvSpPr>
            <a:spLocks noGrp="1"/>
          </p:cNvSpPr>
          <p:nvPr>
            <p:ph idx="1"/>
          </p:nvPr>
        </p:nvSpPr>
        <p:spPr>
          <a:xfrm>
            <a:off x="609600" y="1196753"/>
            <a:ext cx="10972800" cy="4929411"/>
          </a:xfrm>
          <a:prstGeom prst="rect">
            <a:avLst/>
          </a:prstGeom>
        </p:spPr>
        <p:txBody>
          <a:bodyPr/>
          <a:lstStyle>
            <a:lvl1pPr marL="342900" indent="-342900">
              <a:buClr>
                <a:srgbClr val="16A4A7"/>
              </a:buClr>
              <a:buFont typeface="Wingdings" panose="05000000000000000000" pitchFamily="2" charset="2"/>
              <a:buChar char="§"/>
              <a:defRPr sz="2000">
                <a:latin typeface="Helvetica" panose="020B0604020202020204" pitchFamily="34" charset="0"/>
                <a:cs typeface="Helvetica" panose="020B0604020202020204" pitchFamily="34" charset="0"/>
              </a:defRPr>
            </a:lvl1pPr>
            <a:lvl2pPr>
              <a:buClr>
                <a:srgbClr val="16A4A7"/>
              </a:buClr>
              <a:defRPr sz="1800">
                <a:latin typeface="Helvetica" panose="020B0604020202020204" pitchFamily="34" charset="0"/>
                <a:cs typeface="Helvetica" panose="020B0604020202020204" pitchFamily="34" charset="0"/>
              </a:defRPr>
            </a:lvl2pPr>
            <a:lvl3pPr marL="914400" indent="0">
              <a:buNone/>
              <a:defRPr sz="1800">
                <a:latin typeface="Helvetica" panose="020B0604020202020204" pitchFamily="34" charset="0"/>
                <a:cs typeface="Helvetica" panose="020B0604020202020204" pitchFamily="34" charset="0"/>
              </a:defRPr>
            </a:lvl3pPr>
            <a:lvl4pPr>
              <a:defRPr sz="1600">
                <a:latin typeface="Helvetica" panose="020B0604020202020204" pitchFamily="34" charset="0"/>
                <a:cs typeface="Helvetica" panose="020B0604020202020204" pitchFamily="34" charset="0"/>
              </a:defRPr>
            </a:lvl4pPr>
            <a:lvl5pPr>
              <a:defRPr sz="1600">
                <a:latin typeface="Helvetica" panose="020B0604020202020204" pitchFamily="34" charset="0"/>
                <a:cs typeface="Helvetica" panose="020B0604020202020204" pitchFamily="34" charset="0"/>
              </a:defRPr>
            </a:lvl5pPr>
          </a:lstStyle>
          <a:p>
            <a:pPr lvl="0"/>
            <a:r>
              <a:rPr lang="tr-TR" smtClean="0"/>
              <a:t>Asıl metin stillerini düzenle</a:t>
            </a:r>
          </a:p>
          <a:p>
            <a:pPr lvl="1"/>
            <a:r>
              <a:rPr lang="tr-TR" smtClean="0"/>
              <a:t>İkinci düzey</a:t>
            </a:r>
          </a:p>
        </p:txBody>
      </p:sp>
      <p:sp>
        <p:nvSpPr>
          <p:cNvPr id="12" name="Veri Yer Tutucusu 11"/>
          <p:cNvSpPr>
            <a:spLocks noGrp="1"/>
          </p:cNvSpPr>
          <p:nvPr>
            <p:ph type="dt" sz="half" idx="15"/>
          </p:nvPr>
        </p:nvSpPr>
        <p:spPr>
          <a:xfrm>
            <a:off x="9299872" y="6520260"/>
            <a:ext cx="2844800" cy="365125"/>
          </a:xfrm>
        </p:spPr>
        <p:txBody>
          <a:bodyPr/>
          <a:lstStyle>
            <a:lvl1pPr algn="r">
              <a:defRPr>
                <a:solidFill>
                  <a:schemeClr val="bg1"/>
                </a:solidFill>
                <a:latin typeface="Helvetica" panose="020B0604020202020204" pitchFamily="34" charset="0"/>
                <a:cs typeface="Helvetica" panose="020B0604020202020204" pitchFamily="34" charset="0"/>
              </a:defRPr>
            </a:lvl1pPr>
          </a:lstStyle>
          <a:p>
            <a:fld id="{4F5B7497-4C70-4BF2-BFC6-49ECBCD68171}" type="datetime1">
              <a:rPr lang="tr-TR" smtClean="0"/>
              <a:pPr/>
              <a:t>16.03.2021</a:t>
            </a:fld>
            <a:endParaRPr lang="tr-TR" dirty="0"/>
          </a:p>
        </p:txBody>
      </p:sp>
      <p:sp>
        <p:nvSpPr>
          <p:cNvPr id="14" name="Slayt Numarası Yer Tutucusu 13"/>
          <p:cNvSpPr>
            <a:spLocks noGrp="1"/>
          </p:cNvSpPr>
          <p:nvPr>
            <p:ph type="sldNum" sz="quarter" idx="17"/>
          </p:nvPr>
        </p:nvSpPr>
        <p:spPr>
          <a:xfrm>
            <a:off x="527381" y="6356351"/>
            <a:ext cx="960107" cy="365125"/>
          </a:xfrm>
        </p:spPr>
        <p:txBody>
          <a:bodyPr/>
          <a:lstStyle>
            <a:lvl1pPr algn="l">
              <a:defRPr>
                <a:solidFill>
                  <a:schemeClr val="bg1"/>
                </a:solidFill>
                <a:latin typeface="Helvetica" panose="020B0604020202020204" pitchFamily="34" charset="0"/>
                <a:cs typeface="Helvetica" panose="020B0604020202020204" pitchFamily="34" charset="0"/>
              </a:defRPr>
            </a:lvl1pPr>
          </a:lstStyle>
          <a:p>
            <a:fld id="{44E2198E-22F6-4CB8-A605-079F15B3062E}" type="slidenum">
              <a:rPr lang="tr-TR" smtClean="0"/>
              <a:pPr/>
              <a:t>‹#›</a:t>
            </a:fld>
            <a:endParaRPr lang="tr-TR" dirty="0"/>
          </a:p>
        </p:txBody>
      </p:sp>
      <p:sp>
        <p:nvSpPr>
          <p:cNvPr id="19" name="Metin Yer Tutucusu 18"/>
          <p:cNvSpPr>
            <a:spLocks noGrp="1"/>
          </p:cNvSpPr>
          <p:nvPr>
            <p:ph type="body" sz="quarter" idx="18" hasCustomPrompt="1"/>
          </p:nvPr>
        </p:nvSpPr>
        <p:spPr>
          <a:xfrm>
            <a:off x="624418" y="285404"/>
            <a:ext cx="8255892" cy="720725"/>
          </a:xfrm>
          <a:prstGeom prst="rect">
            <a:avLst/>
          </a:prstGeom>
        </p:spPr>
        <p:txBody>
          <a:bodyPr/>
          <a:lstStyle>
            <a:lvl1pPr marL="0" indent="0">
              <a:buNone/>
              <a:defRPr sz="2400" b="0" i="0" baseline="0">
                <a:solidFill>
                  <a:srgbClr val="16A4A7"/>
                </a:solidFill>
                <a:latin typeface="Dax Bold Tr"/>
                <a:cs typeface="Dax Bold Tr"/>
              </a:defRPr>
            </a:lvl1pPr>
            <a:lvl2pPr marL="457200" indent="0">
              <a:buNone/>
              <a:defRPr/>
            </a:lvl2pPr>
          </a:lstStyle>
          <a:p>
            <a:pPr lvl="0"/>
            <a:r>
              <a:rPr lang="tr-TR" dirty="0" smtClean="0"/>
              <a:t>Slayt Başlığı Yazınız</a:t>
            </a:r>
            <a:endParaRPr lang="tr-TR" dirty="0"/>
          </a:p>
        </p:txBody>
      </p:sp>
      <p:pic>
        <p:nvPicPr>
          <p:cNvPr id="11" name="Content Placeholder 5" descr="Screen Shot 2016-12-27 at 3.16.52 AM.png"/>
          <p:cNvPicPr>
            <a:picLocks noChangeAspect="1"/>
          </p:cNvPicPr>
          <p:nvPr userDrawn="1"/>
        </p:nvPicPr>
        <p:blipFill rotWithShape="1">
          <a:blip r:embed="rId3" cstate="print">
            <a:extLst>
              <a:ext uri="{28A0092B-C50C-407E-A947-70E740481C1C}">
                <a14:useLocalDpi xmlns:a14="http://schemas.microsoft.com/office/drawing/2010/main" val="0"/>
              </a:ext>
            </a:extLst>
          </a:blip>
          <a:srcRect t="-10409" b="-14102"/>
          <a:stretch/>
        </p:blipFill>
        <p:spPr>
          <a:xfrm>
            <a:off x="9264352" y="332656"/>
            <a:ext cx="2343168" cy="432048"/>
          </a:xfrm>
          <a:prstGeom prst="rect">
            <a:avLst/>
          </a:prstGeom>
        </p:spPr>
      </p:pic>
      <p:pic>
        <p:nvPicPr>
          <p:cNvPr id="4" name="Picture 3"/>
          <p:cNvPicPr>
            <a:picLocks noChangeAspect="1"/>
          </p:cNvPicPr>
          <p:nvPr userDrawn="1"/>
        </p:nvPicPr>
        <p:blipFill>
          <a:blip r:embed="rId4"/>
          <a:stretch>
            <a:fillRect/>
          </a:stretch>
        </p:blipFill>
        <p:spPr>
          <a:xfrm>
            <a:off x="4894229" y="6453336"/>
            <a:ext cx="2065867" cy="88900"/>
          </a:xfrm>
          <a:prstGeom prst="rect">
            <a:avLst/>
          </a:prstGeom>
        </p:spPr>
      </p:pic>
    </p:spTree>
    <p:extLst>
      <p:ext uri="{BB962C8B-B14F-4D97-AF65-F5344CB8AC3E}">
        <p14:creationId xmlns:p14="http://schemas.microsoft.com/office/powerpoint/2010/main" val="196247099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93154BA-0014-4CCB-ABA5-B77CED603FCE}" type="datetimeFigureOut">
              <a:rPr lang="tr-TR" smtClean="0"/>
              <a:t>16.03.2021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70012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293154BA-0014-4CCB-ABA5-B77CED603FCE}" type="datetimeFigureOut">
              <a:rPr lang="tr-TR" smtClean="0"/>
              <a:t>16.03.2021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45317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93154BA-0014-4CCB-ABA5-B77CED603FCE}" type="datetimeFigureOut">
              <a:rPr lang="tr-TR" smtClean="0"/>
              <a:t>16.03.2021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1219798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93154BA-0014-4CCB-ABA5-B77CED603FCE}" type="datetimeFigureOut">
              <a:rPr lang="tr-TR" smtClean="0"/>
              <a:t>16.03.2021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300092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93154BA-0014-4CCB-ABA5-B77CED603FCE}" type="datetimeFigureOut">
              <a:rPr lang="tr-TR" smtClean="0"/>
              <a:t>16.03.2021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175635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93154BA-0014-4CCB-ABA5-B77CED603FCE}" type="datetimeFigureOut">
              <a:rPr lang="tr-TR" smtClean="0"/>
              <a:t>16.03.2021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401391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93154BA-0014-4CCB-ABA5-B77CED603FCE}" type="datetimeFigureOut">
              <a:rPr lang="tr-TR" smtClean="0"/>
              <a:t>16.03.2021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24615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293154BA-0014-4CCB-ABA5-B77CED603FCE}" type="datetimeFigureOut">
              <a:rPr lang="tr-TR" smtClean="0"/>
              <a:t>16.03.2021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95F9F99-26A3-48A4-A983-5D6577B86CC0}" type="slidenum">
              <a:rPr lang="tr-TR" smtClean="0"/>
              <a:t>‹#›</a:t>
            </a:fld>
            <a:endParaRPr lang="tr-TR"/>
          </a:p>
        </p:txBody>
      </p:sp>
    </p:spTree>
    <p:extLst>
      <p:ext uri="{BB962C8B-B14F-4D97-AF65-F5344CB8AC3E}">
        <p14:creationId xmlns:p14="http://schemas.microsoft.com/office/powerpoint/2010/main" val="235215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154BA-0014-4CCB-ABA5-B77CED603FCE}" type="datetimeFigureOut">
              <a:rPr lang="tr-TR" smtClean="0"/>
              <a:t>16.03.2021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5F9F99-26A3-48A4-A983-5D6577B86CC0}" type="slidenum">
              <a:rPr lang="tr-TR" smtClean="0"/>
              <a:t>‹#›</a:t>
            </a:fld>
            <a:endParaRPr lang="tr-TR"/>
          </a:p>
        </p:txBody>
      </p:sp>
    </p:spTree>
    <p:extLst>
      <p:ext uri="{BB962C8B-B14F-4D97-AF65-F5344CB8AC3E}">
        <p14:creationId xmlns:p14="http://schemas.microsoft.com/office/powerpoint/2010/main" val="221505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1847528" y="4149080"/>
            <a:ext cx="8424936" cy="2160240"/>
          </a:xfrm>
        </p:spPr>
        <p:txBody>
          <a:bodyPr>
            <a:noAutofit/>
          </a:bodyPr>
          <a:lstStyle/>
          <a:p>
            <a:pPr algn="ctr"/>
            <a:r>
              <a:rPr lang="tr-TR" sz="3200" dirty="0">
                <a:latin typeface="+mj-lt"/>
                <a:ea typeface="Tahoma" panose="020B0604030504040204" pitchFamily="34" charset="0"/>
                <a:cs typeface="Tahoma" panose="020B0604030504040204" pitchFamily="34" charset="0"/>
              </a:rPr>
              <a:t>BAYBURT ÜNİVERSİTESİ </a:t>
            </a:r>
          </a:p>
          <a:p>
            <a:pPr algn="ctr"/>
            <a:r>
              <a:rPr lang="tr-TR" sz="3200" dirty="0" smtClean="0">
                <a:latin typeface="+mj-lt"/>
                <a:ea typeface="Tahoma" panose="020B0604030504040204" pitchFamily="34" charset="0"/>
                <a:cs typeface="Tahoma" panose="020B0604030504040204" pitchFamily="34" charset="0"/>
              </a:rPr>
              <a:t>BİYOMEDİKAL CİHAZ TEKNOLOJİSİ PROGRAMI</a:t>
            </a:r>
          </a:p>
          <a:p>
            <a:pPr algn="ctr"/>
            <a:r>
              <a:rPr lang="tr-TR" sz="3200" smtClean="0">
                <a:latin typeface="+mj-lt"/>
                <a:ea typeface="Tahoma" panose="020B0604030504040204" pitchFamily="34" charset="0"/>
                <a:cs typeface="Tahoma" panose="020B0604030504040204" pitchFamily="34" charset="0"/>
              </a:rPr>
              <a:t>BİYOMEDİKAL ENSTRÜMANTASYON</a:t>
            </a:r>
            <a:endParaRPr lang="tr-TR" sz="3200" dirty="0" smtClean="0">
              <a:latin typeface="+mj-lt"/>
              <a:ea typeface="Tahoma" panose="020B0604030504040204" pitchFamily="34" charset="0"/>
              <a:cs typeface="Tahoma" panose="020B0604030504040204" pitchFamily="34" charset="0"/>
            </a:endParaRPr>
          </a:p>
          <a:p>
            <a:pPr algn="ctr"/>
            <a:r>
              <a:rPr lang="tr-TR" sz="3200" dirty="0" err="1" smtClean="0">
                <a:latin typeface="+mj-lt"/>
                <a:ea typeface="Tahoma" panose="020B0604030504040204" pitchFamily="34" charset="0"/>
                <a:cs typeface="Tahoma" panose="020B0604030504040204" pitchFamily="34" charset="0"/>
              </a:rPr>
              <a:t>Öğr</a:t>
            </a:r>
            <a:r>
              <a:rPr lang="tr-TR" sz="3200" dirty="0" smtClean="0">
                <a:latin typeface="+mj-lt"/>
                <a:ea typeface="Tahoma" panose="020B0604030504040204" pitchFamily="34" charset="0"/>
                <a:cs typeface="Tahoma" panose="020B0604030504040204" pitchFamily="34" charset="0"/>
              </a:rPr>
              <a:t>. Gör. Aykut COŞKUN</a:t>
            </a:r>
          </a:p>
        </p:txBody>
      </p:sp>
    </p:spTree>
    <p:extLst>
      <p:ext uri="{BB962C8B-B14F-4D97-AF65-F5344CB8AC3E}">
        <p14:creationId xmlns:p14="http://schemas.microsoft.com/office/powerpoint/2010/main" val="31700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a:xfrm>
            <a:off x="624417" y="285404"/>
            <a:ext cx="9001363" cy="720725"/>
          </a:xfrm>
        </p:spPr>
        <p:txBody>
          <a:bodyPr>
            <a:normAutofit/>
          </a:bodyPr>
          <a:lstStyle/>
          <a:p>
            <a:r>
              <a:rPr lang="tr-TR" sz="2100" dirty="0">
                <a:latin typeface="Times New Roman" panose="02020603050405020304" pitchFamily="18" charset="0"/>
                <a:cs typeface="Times New Roman" panose="02020603050405020304" pitchFamily="18" charset="0"/>
              </a:rPr>
              <a:t>KAN SAYIM </a:t>
            </a:r>
            <a:r>
              <a:rPr lang="tr-TR" sz="2100" dirty="0" smtClean="0">
                <a:latin typeface="Times New Roman" panose="02020603050405020304" pitchFamily="18" charset="0"/>
                <a:cs typeface="Times New Roman" panose="02020603050405020304" pitchFamily="18" charset="0"/>
              </a:rPr>
              <a:t>CİHAZLARINDA ELEKTRONİK </a:t>
            </a:r>
            <a:r>
              <a:rPr lang="tr-TR" sz="2100" dirty="0">
                <a:latin typeface="Times New Roman" panose="02020603050405020304" pitchFamily="18" charset="0"/>
                <a:cs typeface="Times New Roman" panose="02020603050405020304" pitchFamily="18" charset="0"/>
              </a:rPr>
              <a:t>KONTROL KARTLARI</a:t>
            </a:r>
          </a:p>
        </p:txBody>
      </p:sp>
      <p:sp>
        <p:nvSpPr>
          <p:cNvPr id="2" name="İçerik Yer Tutucusu 1"/>
          <p:cNvSpPr>
            <a:spLocks noGrp="1"/>
          </p:cNvSpPr>
          <p:nvPr>
            <p:ph idx="1"/>
          </p:nvPr>
        </p:nvSpPr>
        <p:spPr/>
        <p:txBody>
          <a:bodyPr/>
          <a:lstStyle/>
          <a:p>
            <a:pPr algn="just">
              <a:lnSpc>
                <a:spcPct val="150000"/>
              </a:lnSpc>
            </a:pPr>
            <a:r>
              <a:rPr lang="tr-TR" dirty="0"/>
              <a:t>Kan sayım cihazlarında genel olarak standart bir PC bilgisayar bulunur. Bu bilgisayarın tek farkı bilgisayarı oluşturan bileşenlerin standart bir kasa yerine kan sayım cihazı </a:t>
            </a:r>
            <a:r>
              <a:rPr lang="tr-TR" dirty="0" err="1"/>
              <a:t>içersine</a:t>
            </a:r>
            <a:r>
              <a:rPr lang="tr-TR" dirty="0"/>
              <a:t> yerleştirilmiş olmasıdır. Ana kart, işlemci, bellek, </a:t>
            </a:r>
            <a:r>
              <a:rPr lang="tr-TR" dirty="0" err="1"/>
              <a:t>harddisk</a:t>
            </a:r>
            <a:r>
              <a:rPr lang="tr-TR" dirty="0"/>
              <a:t>, disket sürücü, optik sürücü (CDROM vb.), çeşitli portlar gibi bileşenlerin hepsi bir kan sayım cihazı üzerinde bulunabilir.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4814" y="3191337"/>
            <a:ext cx="4222371" cy="2708018"/>
          </a:xfrm>
          <a:prstGeom prst="rect">
            <a:avLst/>
          </a:prstGeom>
        </p:spPr>
      </p:pic>
      <p:sp>
        <p:nvSpPr>
          <p:cNvPr id="5" name="Dikdörtgen 4"/>
          <p:cNvSpPr/>
          <p:nvPr/>
        </p:nvSpPr>
        <p:spPr>
          <a:xfrm>
            <a:off x="4273491" y="5899355"/>
            <a:ext cx="3690638" cy="507831"/>
          </a:xfrm>
          <a:prstGeom prst="rect">
            <a:avLst/>
          </a:prstGeom>
        </p:spPr>
        <p:txBody>
          <a:bodyPr wrap="square">
            <a:spAutoFit/>
          </a:bodyPr>
          <a:lstStyle/>
          <a:p>
            <a:pPr algn="just">
              <a:lnSpc>
                <a:spcPct val="150000"/>
              </a:lnSpc>
            </a:pPr>
            <a:r>
              <a:rPr lang="tr-TR" dirty="0">
                <a:latin typeface="Helvetica" panose="020B0604020202020204" pitchFamily="34" charset="0"/>
                <a:cs typeface="Helvetica" panose="020B0604020202020204" pitchFamily="34" charset="0"/>
              </a:rPr>
              <a:t>Kan sayım cihazı ana kart ünitesi</a:t>
            </a:r>
          </a:p>
        </p:txBody>
      </p:sp>
    </p:spTree>
    <p:extLst>
      <p:ext uri="{BB962C8B-B14F-4D97-AF65-F5344CB8AC3E}">
        <p14:creationId xmlns:p14="http://schemas.microsoft.com/office/powerpoint/2010/main" val="2123446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a:xfrm>
            <a:off x="624418" y="285404"/>
            <a:ext cx="8657234" cy="720725"/>
          </a:xfrm>
        </p:spPr>
        <p:txBody>
          <a:bodyPr>
            <a:noAutofit/>
          </a:bodyPr>
          <a:lstStyle/>
          <a:p>
            <a:r>
              <a:rPr lang="tr-TR" sz="2200" dirty="0">
                <a:latin typeface="Times New Roman" panose="02020603050405020304" pitchFamily="18" charset="0"/>
                <a:cs typeface="Times New Roman" panose="02020603050405020304" pitchFamily="18" charset="0"/>
              </a:rPr>
              <a:t>KAN SAYIM </a:t>
            </a:r>
            <a:r>
              <a:rPr lang="tr-TR" sz="2200" dirty="0" smtClean="0">
                <a:latin typeface="Times New Roman" panose="02020603050405020304" pitchFamily="18" charset="0"/>
                <a:cs typeface="Times New Roman" panose="02020603050405020304" pitchFamily="18" charset="0"/>
              </a:rPr>
              <a:t>CİHAZLARINDA SENSÖRLER </a:t>
            </a:r>
            <a:r>
              <a:rPr lang="tr-TR" sz="2200" dirty="0">
                <a:latin typeface="Times New Roman" panose="02020603050405020304" pitchFamily="18" charset="0"/>
                <a:cs typeface="Times New Roman" panose="02020603050405020304" pitchFamily="18" charset="0"/>
              </a:rPr>
              <a:t>VE TRANSDÜSERLER</a:t>
            </a:r>
          </a:p>
        </p:txBody>
      </p:sp>
      <p:sp>
        <p:nvSpPr>
          <p:cNvPr id="2" name="İçerik Yer Tutucusu 1"/>
          <p:cNvSpPr>
            <a:spLocks noGrp="1"/>
          </p:cNvSpPr>
          <p:nvPr>
            <p:ph idx="1"/>
          </p:nvPr>
        </p:nvSpPr>
        <p:spPr/>
        <p:txBody>
          <a:bodyPr>
            <a:normAutofit fontScale="92500" lnSpcReduction="20000"/>
          </a:bodyPr>
          <a:lstStyle/>
          <a:p>
            <a:pPr algn="just">
              <a:lnSpc>
                <a:spcPct val="150000"/>
              </a:lnSpc>
            </a:pPr>
            <a:r>
              <a:rPr lang="tr-TR" dirty="0" err="1"/>
              <a:t>Sensör</a:t>
            </a:r>
            <a:r>
              <a:rPr lang="tr-TR" dirty="0"/>
              <a:t> (algılayıcı) veya </a:t>
            </a:r>
            <a:r>
              <a:rPr lang="tr-TR" dirty="0" err="1"/>
              <a:t>transdüser</a:t>
            </a:r>
            <a:r>
              <a:rPr lang="tr-TR" dirty="0"/>
              <a:t> (dönüştürücü): Işık, sıcaklık, basınç vb. fiziksel büyüklükleri elektriksel büyüklüklere çeviren elektronik devre elemanlarıdır. </a:t>
            </a:r>
            <a:r>
              <a:rPr lang="tr-TR" dirty="0" err="1"/>
              <a:t>Sensörler</a:t>
            </a:r>
            <a:r>
              <a:rPr lang="tr-TR" dirty="0"/>
              <a:t> otomasyon teknolojilerinin vazgeçilmez elemanlardır. Kontrol edilecek fiziksel büyüklüklerin algılanarak elektronik ortamda işlenecek duruma getirilmesini sağlayan elemanlardır. Bunları robotik sistemlerin duyu elemanlar olarak düşünülebilir. Bunlar sayesinde dış dünyada olup bitenler algılanıp cevap verebilir</a:t>
            </a:r>
            <a:r>
              <a:rPr lang="tr-TR" dirty="0" smtClean="0"/>
              <a:t>.</a:t>
            </a:r>
          </a:p>
          <a:p>
            <a:pPr algn="just">
              <a:lnSpc>
                <a:spcPct val="150000"/>
              </a:lnSpc>
            </a:pPr>
            <a:r>
              <a:rPr lang="tr-TR" dirty="0"/>
              <a:t>Gelişmiş robotik sistemler olan kan sayım cihazları (hematoloji oto analizörü) farklı tipte </a:t>
            </a:r>
            <a:r>
              <a:rPr lang="tr-TR" dirty="0" err="1"/>
              <a:t>sensörler</a:t>
            </a:r>
            <a:r>
              <a:rPr lang="tr-TR" dirty="0"/>
              <a:t> bulundurmaktadır. Kan sayım cihazlarında hareket eden sistemlerin hareketlerinin hassas bir şekilde kontrol edilmesinden, kapakların açık-kapalı olup olmadığının tespitine, </a:t>
            </a:r>
            <a:r>
              <a:rPr lang="tr-TR" dirty="0" err="1"/>
              <a:t>tubinglerdeki</a:t>
            </a:r>
            <a:r>
              <a:rPr lang="tr-TR" dirty="0"/>
              <a:t> hava kabarcıklarının ve yabancı cisimlerin algılanmasına, pıhtı algılamadan bidonlardaki sıvı seviyelerinin algılanmasına kadar farklı yerlerde algılama işlemi </a:t>
            </a:r>
            <a:r>
              <a:rPr lang="tr-TR" dirty="0" err="1"/>
              <a:t>sensörler</a:t>
            </a:r>
            <a:r>
              <a:rPr lang="tr-TR" dirty="0"/>
              <a:t> vasıtası ile yapılmaktadır.</a:t>
            </a:r>
          </a:p>
        </p:txBody>
      </p:sp>
    </p:spTree>
    <p:extLst>
      <p:ext uri="{BB962C8B-B14F-4D97-AF65-F5344CB8AC3E}">
        <p14:creationId xmlns:p14="http://schemas.microsoft.com/office/powerpoint/2010/main" val="3877504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a:xfrm>
            <a:off x="624418" y="285404"/>
            <a:ext cx="8657234" cy="720725"/>
          </a:xfrm>
        </p:spPr>
        <p:txBody>
          <a:bodyPr>
            <a:noAutofit/>
          </a:bodyPr>
          <a:lstStyle/>
          <a:p>
            <a:r>
              <a:rPr lang="tr-TR" sz="2200" dirty="0">
                <a:latin typeface="Times New Roman" panose="02020603050405020304" pitchFamily="18" charset="0"/>
                <a:cs typeface="Times New Roman" panose="02020603050405020304" pitchFamily="18" charset="0"/>
              </a:rPr>
              <a:t>KAN SAYIM </a:t>
            </a:r>
            <a:r>
              <a:rPr lang="tr-TR" sz="2200" dirty="0" smtClean="0">
                <a:latin typeface="Times New Roman" panose="02020603050405020304" pitchFamily="18" charset="0"/>
                <a:cs typeface="Times New Roman" panose="02020603050405020304" pitchFamily="18" charset="0"/>
              </a:rPr>
              <a:t>CİHAZLARINDA SENSÖRLER </a:t>
            </a:r>
            <a:r>
              <a:rPr lang="tr-TR" sz="2200" dirty="0">
                <a:latin typeface="Times New Roman" panose="02020603050405020304" pitchFamily="18" charset="0"/>
                <a:cs typeface="Times New Roman" panose="02020603050405020304" pitchFamily="18" charset="0"/>
              </a:rPr>
              <a:t>VE TRANSDÜSERLER</a:t>
            </a:r>
          </a:p>
        </p:txBody>
      </p:sp>
      <p:sp>
        <p:nvSpPr>
          <p:cNvPr id="2" name="İçerik Yer Tutucusu 1"/>
          <p:cNvSpPr>
            <a:spLocks noGrp="1"/>
          </p:cNvSpPr>
          <p:nvPr>
            <p:ph idx="1"/>
          </p:nvPr>
        </p:nvSpPr>
        <p:spPr/>
        <p:txBody>
          <a:bodyPr>
            <a:normAutofit fontScale="92500" lnSpcReduction="10000"/>
          </a:bodyPr>
          <a:lstStyle/>
          <a:p>
            <a:pPr algn="just">
              <a:lnSpc>
                <a:spcPct val="150000"/>
              </a:lnSpc>
            </a:pPr>
            <a:r>
              <a:rPr lang="tr-TR" b="1" dirty="0" err="1"/>
              <a:t>Sensör</a:t>
            </a:r>
            <a:r>
              <a:rPr lang="tr-TR" b="1" dirty="0"/>
              <a:t>: </a:t>
            </a:r>
            <a:r>
              <a:rPr lang="tr-TR" dirty="0"/>
              <a:t>Herhangi bir fiziksel büyüklüğü algılayarak bunu elektriksel bir büyüklüğe çeviren aygıttır. Otomatik sistemlerin, cihazların gözü, kulağıdır. Cihazlar, makineler; hareket, hız, sıcaklık, basınç gibi her türlü fiziksel olayı </a:t>
            </a:r>
            <a:r>
              <a:rPr lang="tr-TR" dirty="0" err="1"/>
              <a:t>sensörler</a:t>
            </a:r>
            <a:r>
              <a:rPr lang="tr-TR" dirty="0"/>
              <a:t> aracılığı ile algılar. </a:t>
            </a:r>
            <a:r>
              <a:rPr lang="tr-TR" dirty="0" err="1"/>
              <a:t>Sensörler</a:t>
            </a:r>
            <a:r>
              <a:rPr lang="tr-TR" dirty="0"/>
              <a:t> aracılığı ile aldıkları bilgileri değerlendirerek tepki verir, buna göre çalışır</a:t>
            </a:r>
            <a:r>
              <a:rPr lang="tr-TR" dirty="0" smtClean="0"/>
              <a:t>.</a:t>
            </a:r>
          </a:p>
          <a:p>
            <a:pPr algn="just">
              <a:lnSpc>
                <a:spcPct val="150000"/>
              </a:lnSpc>
            </a:pPr>
            <a:r>
              <a:rPr lang="tr-TR" b="1" dirty="0" err="1"/>
              <a:t>Trasndüser</a:t>
            </a:r>
            <a:r>
              <a:rPr lang="tr-TR" b="1" dirty="0"/>
              <a:t>: </a:t>
            </a:r>
            <a:r>
              <a:rPr lang="tr-TR" dirty="0"/>
              <a:t>Herhangi bir fiziksel büyüklüğü elektriksel büyüklüğe dönüştüren aygıtlardır. Fiziksel enerjiyi mekanik enerjiye dönüştürür. Bir çeşit </a:t>
            </a:r>
            <a:r>
              <a:rPr lang="tr-TR" dirty="0" err="1"/>
              <a:t>sensördür</a:t>
            </a:r>
            <a:r>
              <a:rPr lang="tr-TR" dirty="0"/>
              <a:t>. Genellikle aynı anlamda </a:t>
            </a:r>
            <a:r>
              <a:rPr lang="tr-TR" dirty="0" smtClean="0"/>
              <a:t>kullanılır.</a:t>
            </a:r>
          </a:p>
          <a:p>
            <a:pPr algn="just">
              <a:lnSpc>
                <a:spcPct val="150000"/>
              </a:lnSpc>
            </a:pPr>
            <a:r>
              <a:rPr lang="tr-TR" dirty="0"/>
              <a:t>Kan sayım cihazlarında her türlü mekanik hareketin (</a:t>
            </a:r>
            <a:r>
              <a:rPr lang="tr-TR" dirty="0" err="1"/>
              <a:t>prob</a:t>
            </a:r>
            <a:r>
              <a:rPr lang="tr-TR" dirty="0"/>
              <a:t>, şırınga vb.), pozisyonların algılanmasında, uygun çalışma basınçlarının ayarlanmasında, borulardaki istenmeyen yabancı maddelerin, hava kabarcıklarının algılanmasında, akışkanların kontrolünde, numune tüplerinin algılanmasında, kan hücrelerinin sayılmasında, sınıflandırılmasında </a:t>
            </a:r>
            <a:r>
              <a:rPr lang="tr-TR" dirty="0" err="1"/>
              <a:t>sensörler</a:t>
            </a:r>
            <a:r>
              <a:rPr lang="tr-TR" dirty="0"/>
              <a:t> ve </a:t>
            </a:r>
            <a:r>
              <a:rPr lang="tr-TR" dirty="0" err="1"/>
              <a:t>transdüserler</a:t>
            </a:r>
            <a:r>
              <a:rPr lang="tr-TR" dirty="0"/>
              <a:t> kullanılır.</a:t>
            </a:r>
          </a:p>
        </p:txBody>
      </p:sp>
    </p:spTree>
    <p:extLst>
      <p:ext uri="{BB962C8B-B14F-4D97-AF65-F5344CB8AC3E}">
        <p14:creationId xmlns:p14="http://schemas.microsoft.com/office/powerpoint/2010/main" val="28676186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Yer Tutucusu 1"/>
          <p:cNvSpPr>
            <a:spLocks noGrp="1"/>
          </p:cNvSpPr>
          <p:nvPr>
            <p:ph type="body" sz="quarter" idx="10"/>
          </p:nvPr>
        </p:nvSpPr>
        <p:spPr>
          <a:xfrm>
            <a:off x="1847528" y="4149080"/>
            <a:ext cx="8424936" cy="2160240"/>
          </a:xfrm>
        </p:spPr>
        <p:txBody>
          <a:bodyPr>
            <a:noAutofit/>
          </a:bodyPr>
          <a:lstStyle/>
          <a:p>
            <a:pPr marL="12700" marR="5080" algn="ctr">
              <a:lnSpc>
                <a:spcPct val="101400"/>
              </a:lnSpc>
              <a:spcBef>
                <a:spcPts val="60"/>
              </a:spcBef>
            </a:pPr>
            <a:r>
              <a:rPr lang="tr-TR" sz="3200" spc="-5" dirty="0">
                <a:latin typeface="Calibri"/>
                <a:cs typeface="Calibri"/>
              </a:rPr>
              <a:t>3</a:t>
            </a:r>
            <a:r>
              <a:rPr lang="tr-TR" sz="3200" spc="-5" dirty="0" smtClean="0">
                <a:latin typeface="Calibri"/>
                <a:cs typeface="Calibri"/>
              </a:rPr>
              <a:t>.DERS</a:t>
            </a:r>
          </a:p>
          <a:p>
            <a:pPr marL="12700" marR="5080" algn="ctr">
              <a:lnSpc>
                <a:spcPct val="101400"/>
              </a:lnSpc>
              <a:spcBef>
                <a:spcPts val="60"/>
              </a:spcBef>
            </a:pPr>
            <a:r>
              <a:rPr lang="tr-TR" sz="3200" spc="-5" dirty="0" smtClean="0">
                <a:latin typeface="Calibri"/>
                <a:cs typeface="Calibri"/>
              </a:rPr>
              <a:t>DERS KONUSU:KAN SAYIMI CİHAZLARI</a:t>
            </a:r>
          </a:p>
        </p:txBody>
      </p:sp>
    </p:spTree>
    <p:extLst>
      <p:ext uri="{BB962C8B-B14F-4D97-AF65-F5344CB8AC3E}">
        <p14:creationId xmlns:p14="http://schemas.microsoft.com/office/powerpoint/2010/main" val="374059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a:t>Kan Sayım Cihazının Tanımı</a:t>
            </a:r>
            <a:endParaRPr lang="tr-TR" dirty="0">
              <a:latin typeface="Times New Roman" panose="02020603050405020304" pitchFamily="18" charset="0"/>
              <a:cs typeface="Times New Roman" panose="02020603050405020304" pitchFamily="18" charset="0"/>
            </a:endParaRPr>
          </a:p>
        </p:txBody>
      </p:sp>
      <p:sp>
        <p:nvSpPr>
          <p:cNvPr id="2" name="İçerik Yer Tutucusu 1"/>
          <p:cNvSpPr>
            <a:spLocks noGrp="1"/>
          </p:cNvSpPr>
          <p:nvPr>
            <p:ph idx="1"/>
          </p:nvPr>
        </p:nvSpPr>
        <p:spPr/>
        <p:txBody>
          <a:bodyPr/>
          <a:lstStyle/>
          <a:p>
            <a:pPr algn="just">
              <a:lnSpc>
                <a:spcPct val="150000"/>
              </a:lnSpc>
            </a:pPr>
            <a:r>
              <a:rPr lang="tr-TR" dirty="0"/>
              <a:t>Kan içinde bulunan çeşitli hücrelerin miktarlarını ölçen laboratuvar cihazlarıdır. Kan sayım cihazı, kanın içinde bulunan çeşitli hücrelerin sayımı için farklı yöntemler kullanabilir. Bu yöntemler, elektriksel direnç değişimi (</a:t>
            </a:r>
            <a:r>
              <a:rPr lang="tr-TR" dirty="0" err="1"/>
              <a:t>impedence</a:t>
            </a:r>
            <a:r>
              <a:rPr lang="tr-TR" dirty="0"/>
              <a:t> </a:t>
            </a:r>
            <a:r>
              <a:rPr lang="tr-TR" dirty="0" err="1"/>
              <a:t>varitation</a:t>
            </a:r>
            <a:r>
              <a:rPr lang="tr-TR" dirty="0"/>
              <a:t> </a:t>
            </a:r>
            <a:r>
              <a:rPr lang="tr-TR" dirty="0" err="1"/>
              <a:t>method</a:t>
            </a:r>
            <a:r>
              <a:rPr lang="tr-TR" dirty="0"/>
              <a:t>), lazer ışını dağılımı (</a:t>
            </a:r>
            <a:r>
              <a:rPr lang="tr-TR" dirty="0" err="1"/>
              <a:t>laser</a:t>
            </a:r>
            <a:r>
              <a:rPr lang="tr-TR" dirty="0"/>
              <a:t> </a:t>
            </a:r>
            <a:r>
              <a:rPr lang="tr-TR" dirty="0" err="1"/>
              <a:t>light</a:t>
            </a:r>
            <a:r>
              <a:rPr lang="tr-TR" dirty="0"/>
              <a:t> </a:t>
            </a:r>
            <a:r>
              <a:rPr lang="tr-TR" dirty="0" err="1"/>
              <a:t>scatter</a:t>
            </a:r>
            <a:r>
              <a:rPr lang="tr-TR" dirty="0"/>
              <a:t>) ve </a:t>
            </a:r>
            <a:r>
              <a:rPr lang="tr-TR" dirty="0" err="1"/>
              <a:t>fotometrik</a:t>
            </a:r>
            <a:r>
              <a:rPr lang="tr-TR" dirty="0"/>
              <a:t> yöntemlerdir. Kan sayım cihazları parametre sayısına bağlı olarak bu yöntemlerden ikisini veya üçünü aynı anda kullanabilir. </a:t>
            </a:r>
          </a:p>
        </p:txBody>
      </p:sp>
      <p:sp>
        <p:nvSpPr>
          <p:cNvPr id="7" name="Dikdörtgen 6"/>
          <p:cNvSpPr/>
          <p:nvPr/>
        </p:nvSpPr>
        <p:spPr>
          <a:xfrm>
            <a:off x="5212506" y="5859992"/>
            <a:ext cx="2069797" cy="369332"/>
          </a:xfrm>
          <a:prstGeom prst="rect">
            <a:avLst/>
          </a:prstGeom>
        </p:spPr>
        <p:txBody>
          <a:bodyPr wrap="none">
            <a:spAutoFit/>
          </a:bodyPr>
          <a:lstStyle/>
          <a:p>
            <a:r>
              <a:rPr lang="tr-TR" dirty="0">
                <a:latin typeface="Helvetica" panose="020B0604020202020204" pitchFamily="34" charset="0"/>
                <a:cs typeface="Helvetica" panose="020B0604020202020204" pitchFamily="34" charset="0"/>
              </a:rPr>
              <a:t>Kan </a:t>
            </a:r>
            <a:r>
              <a:rPr lang="tr-TR" dirty="0" smtClean="0">
                <a:latin typeface="Helvetica" panose="020B0604020202020204" pitchFamily="34" charset="0"/>
                <a:cs typeface="Helvetica" panose="020B0604020202020204" pitchFamily="34" charset="0"/>
              </a:rPr>
              <a:t>sayımı cihazı </a:t>
            </a:r>
            <a:endParaRPr lang="tr-TR" dirty="0">
              <a:latin typeface="Helvetica" panose="020B0604020202020204" pitchFamily="34" charset="0"/>
              <a:cs typeface="Helvetica" panose="020B0604020202020204" pitchFamily="34"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0669" y="3696929"/>
            <a:ext cx="5611654" cy="2035820"/>
          </a:xfrm>
          <a:prstGeom prst="rect">
            <a:avLst/>
          </a:prstGeom>
        </p:spPr>
      </p:pic>
    </p:spTree>
    <p:extLst>
      <p:ext uri="{BB962C8B-B14F-4D97-AF65-F5344CB8AC3E}">
        <p14:creationId xmlns:p14="http://schemas.microsoft.com/office/powerpoint/2010/main" val="34179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a:t>Kan Sayım Cihazlarının Kullanım Amacı</a:t>
            </a:r>
            <a:endParaRPr lang="tr-TR" dirty="0">
              <a:latin typeface="Times New Roman" panose="02020603050405020304" pitchFamily="18" charset="0"/>
              <a:cs typeface="Times New Roman" panose="02020603050405020304" pitchFamily="18" charset="0"/>
            </a:endParaRPr>
          </a:p>
        </p:txBody>
      </p:sp>
      <p:sp>
        <p:nvSpPr>
          <p:cNvPr id="2" name="İçerik Yer Tutucusu 1"/>
          <p:cNvSpPr>
            <a:spLocks noGrp="1"/>
          </p:cNvSpPr>
          <p:nvPr>
            <p:ph idx="1"/>
          </p:nvPr>
        </p:nvSpPr>
        <p:spPr/>
        <p:txBody>
          <a:bodyPr/>
          <a:lstStyle/>
          <a:p>
            <a:pPr algn="just">
              <a:lnSpc>
                <a:spcPct val="150000"/>
              </a:lnSpc>
            </a:pPr>
            <a:r>
              <a:rPr lang="tr-TR" dirty="0"/>
              <a:t>Kan sayım cihazının temel kullanım amacı, kanda bulunan çeşitli hücrelerin sayılarının tespit edilmesidir. Sayım sonucu elde edilen veriler pek çok hastalığın teşhis edilmesinde kullanılır</a:t>
            </a:r>
            <a:r>
              <a:rPr lang="tr-TR" dirty="0" smtClean="0"/>
              <a:t>.</a:t>
            </a:r>
          </a:p>
          <a:p>
            <a:pPr algn="just">
              <a:lnSpc>
                <a:spcPct val="150000"/>
              </a:lnSpc>
            </a:pPr>
            <a:r>
              <a:rPr lang="tr-TR" dirty="0" smtClean="0"/>
              <a:t> </a:t>
            </a:r>
            <a:r>
              <a:rPr lang="tr-TR" dirty="0"/>
              <a:t>İnsan kanında bulunan her hücrenin belirli bir görevi vardır. Bu hücrelerin sayılarının normal değerleri belirlenmiştir. Çeşitli hastalık ve enfeksiyon durumlarına bağlı olarak bu hücrelerin sayıları belirgin bir şekilde değişmektedir. Sayım sonucunda elde edilen değerler normal değerlerle karşılaştırılarak çeşitli hastalıkların tanısı yapılabilir. Sayım sonucunda elde edilen değerler hekimlerin teşhis koymada yararlandıkları en önemli unsurlardandır. </a:t>
            </a:r>
          </a:p>
        </p:txBody>
      </p:sp>
    </p:spTree>
    <p:extLst>
      <p:ext uri="{BB962C8B-B14F-4D97-AF65-F5344CB8AC3E}">
        <p14:creationId xmlns:p14="http://schemas.microsoft.com/office/powerpoint/2010/main" val="1171011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a:t>Kan Sayım Cihazlarının Kullanım Alanları </a:t>
            </a:r>
            <a:endParaRPr lang="tr-TR" dirty="0">
              <a:latin typeface="Times New Roman" panose="02020603050405020304" pitchFamily="18" charset="0"/>
              <a:cs typeface="Times New Roman" panose="02020603050405020304" pitchFamily="18" charset="0"/>
            </a:endParaRPr>
          </a:p>
        </p:txBody>
      </p:sp>
      <p:sp>
        <p:nvSpPr>
          <p:cNvPr id="2" name="İçerik Yer Tutucusu 1"/>
          <p:cNvSpPr>
            <a:spLocks noGrp="1"/>
          </p:cNvSpPr>
          <p:nvPr>
            <p:ph idx="1"/>
          </p:nvPr>
        </p:nvSpPr>
        <p:spPr/>
        <p:txBody>
          <a:bodyPr/>
          <a:lstStyle/>
          <a:p>
            <a:pPr algn="just">
              <a:lnSpc>
                <a:spcPct val="150000"/>
              </a:lnSpc>
            </a:pPr>
            <a:r>
              <a:rPr lang="tr-TR" dirty="0"/>
              <a:t>Kan sayım cihazlarının başlıca kullanım alanları tıbbi laboratuvarlardır. Özellikle kanla ilgili hastalıkların teşhis edilmesi amacıyla (</a:t>
            </a:r>
            <a:r>
              <a:rPr lang="tr-TR" dirty="0" err="1"/>
              <a:t>hematoji</a:t>
            </a:r>
            <a:r>
              <a:rPr lang="tr-TR" dirty="0"/>
              <a:t> laboratuvarları) kullanılır</a:t>
            </a:r>
            <a:r>
              <a:rPr lang="tr-TR" dirty="0" smtClean="0"/>
              <a:t>.</a:t>
            </a:r>
          </a:p>
          <a:p>
            <a:pPr algn="just">
              <a:lnSpc>
                <a:spcPct val="150000"/>
              </a:lnSpc>
            </a:pPr>
            <a:r>
              <a:rPr lang="tr-TR" dirty="0" smtClean="0"/>
              <a:t>Bunun </a:t>
            </a:r>
            <a:r>
              <a:rPr lang="tr-TR" dirty="0"/>
              <a:t>yanında hayvanlarda meydana gelen hastalıkların teşhisi amacı ile veterinerlik alanında da kan sayım cihazları yaygın olarak kullanılmaktadır.</a:t>
            </a:r>
          </a:p>
        </p:txBody>
      </p:sp>
    </p:spTree>
    <p:extLst>
      <p:ext uri="{BB962C8B-B14F-4D97-AF65-F5344CB8AC3E}">
        <p14:creationId xmlns:p14="http://schemas.microsoft.com/office/powerpoint/2010/main" val="3327773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a:latin typeface="Times New Roman" panose="02020603050405020304" pitchFamily="18" charset="0"/>
                <a:cs typeface="Times New Roman" panose="02020603050405020304" pitchFamily="18" charset="0"/>
              </a:rPr>
              <a:t>Kan Cihazının Blok Diyagramı ve Çalışması</a:t>
            </a:r>
          </a:p>
        </p:txBody>
      </p:sp>
      <p:sp>
        <p:nvSpPr>
          <p:cNvPr id="2" name="İçerik Yer Tutucusu 1"/>
          <p:cNvSpPr>
            <a:spLocks noGrp="1"/>
          </p:cNvSpPr>
          <p:nvPr>
            <p:ph idx="1"/>
          </p:nvPr>
        </p:nvSpPr>
        <p:spPr/>
        <p:txBody>
          <a:bodyPr>
            <a:normAutofit fontScale="92500"/>
          </a:bodyPr>
          <a:lstStyle/>
          <a:p>
            <a:pPr algn="just">
              <a:lnSpc>
                <a:spcPct val="150000"/>
              </a:lnSpc>
            </a:pPr>
            <a:r>
              <a:rPr lang="tr-TR" dirty="0"/>
              <a:t>Kan sayım cihazı kan sayım işlemini tam otomatik olarak insan müdahalesine ihtiyaç duymadan gerçekleştiren bir oto analizör cihazıdır. Sayım için tek yapılması gereken hazır durumda olan cihaza sayımı yapılacak kan numunelerinin yüklenmesi ve işlemin başlatılmasıdır. </a:t>
            </a:r>
            <a:endParaRPr lang="tr-TR" dirty="0" smtClean="0"/>
          </a:p>
          <a:p>
            <a:pPr algn="just">
              <a:lnSpc>
                <a:spcPct val="150000"/>
              </a:lnSpc>
            </a:pPr>
            <a:r>
              <a:rPr lang="tr-TR" dirty="0"/>
              <a:t>Kan sayım cihazında kan sayım işlemi şu aşamalardan geçerek gerçekleşir: Sayımı yapılacak kan numuneleri teker teker veya yüksek kapasiteli cihazlarda numune </a:t>
            </a:r>
            <a:r>
              <a:rPr lang="tr-TR" dirty="0" err="1"/>
              <a:t>raklarına</a:t>
            </a:r>
            <a:r>
              <a:rPr lang="tr-TR" dirty="0"/>
              <a:t> konarak cihaza yüklenir. Kan sayım cihazı numune şırıngası ve buna bağlı numune </a:t>
            </a:r>
            <a:r>
              <a:rPr lang="tr-TR" dirty="0" err="1"/>
              <a:t>probu</a:t>
            </a:r>
            <a:r>
              <a:rPr lang="tr-TR" dirty="0"/>
              <a:t> yardımı ile numune tüpünden gereken miktarda kanı alır. Aynı sırada kanın sulandırılmasında kullanılacak </a:t>
            </a:r>
            <a:r>
              <a:rPr lang="tr-TR" dirty="0" err="1"/>
              <a:t>dilüent</a:t>
            </a:r>
            <a:r>
              <a:rPr lang="tr-TR" dirty="0"/>
              <a:t> </a:t>
            </a:r>
            <a:r>
              <a:rPr lang="tr-TR" dirty="0" err="1"/>
              <a:t>reaktifide</a:t>
            </a:r>
            <a:r>
              <a:rPr lang="tr-TR" dirty="0"/>
              <a:t> aynı sisteme bağlı diğer bir şırınga tarafından çekilir. Alınan kan numunesi ve </a:t>
            </a:r>
            <a:r>
              <a:rPr lang="tr-TR" dirty="0" err="1"/>
              <a:t>dilüent</a:t>
            </a:r>
            <a:r>
              <a:rPr lang="tr-TR" dirty="0"/>
              <a:t> reaktifi karışım odasında karıştırılarak ilk sulandırma işlemi gerçekleştirir. Sayım için kullanılan numune miktarı 30 mikro litre civarı gibi oldukça küçük bir değerdir. </a:t>
            </a:r>
            <a:endParaRPr lang="tr-TR" dirty="0" smtClean="0"/>
          </a:p>
        </p:txBody>
      </p:sp>
    </p:spTree>
    <p:extLst>
      <p:ext uri="{BB962C8B-B14F-4D97-AF65-F5344CB8AC3E}">
        <p14:creationId xmlns:p14="http://schemas.microsoft.com/office/powerpoint/2010/main" val="1264475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a:latin typeface="Times New Roman" panose="02020603050405020304" pitchFamily="18" charset="0"/>
                <a:cs typeface="Times New Roman" panose="02020603050405020304" pitchFamily="18" charset="0"/>
              </a:rPr>
              <a:t>Tahliye Hortum Çeşitleri ve Kelepçeleri</a:t>
            </a:r>
          </a:p>
        </p:txBody>
      </p:sp>
      <p:sp>
        <p:nvSpPr>
          <p:cNvPr id="2" name="İçerik Yer Tutucusu 1"/>
          <p:cNvSpPr>
            <a:spLocks noGrp="1"/>
          </p:cNvSpPr>
          <p:nvPr>
            <p:ph idx="1"/>
          </p:nvPr>
        </p:nvSpPr>
        <p:spPr/>
        <p:txBody>
          <a:bodyPr/>
          <a:lstStyle/>
          <a:p>
            <a:pPr algn="just">
              <a:lnSpc>
                <a:spcPct val="150000"/>
              </a:lnSpc>
            </a:pPr>
            <a:r>
              <a:rPr lang="tr-TR" dirty="0"/>
              <a:t>Kan sayım cihazları çeşitli kan sayım reaktifleri ile birlikte çalışır. Çalışma sırasında bu solüsyonlardan sürekli olarak </a:t>
            </a:r>
            <a:r>
              <a:rPr lang="tr-TR" dirty="0" err="1"/>
              <a:t>sarfedilir</a:t>
            </a:r>
            <a:r>
              <a:rPr lang="tr-TR" dirty="0"/>
              <a:t>. Cihazlarla birlikte kullanılan bu solüsyonlar bidonlar içinde bulunur. Hortumlarla cihaza bağlanır. Cihazla birlikte kullanılan solüsyonların sayısı cihazın tipine ve parametre sayısına göre değişir. Solüsyonların bazıları cihazın içinde bulunan yerlerine, bir kısmı da cihazın yanına konur. Her solüsyon için gereken </a:t>
            </a:r>
            <a:r>
              <a:rPr lang="tr-TR" dirty="0" err="1"/>
              <a:t>tubing</a:t>
            </a:r>
            <a:r>
              <a:rPr lang="tr-TR" dirty="0"/>
              <a:t> bağlantıları ayrı ayrı yapılır. Bu bağlantılar için </a:t>
            </a:r>
            <a:r>
              <a:rPr lang="tr-TR" dirty="0" err="1"/>
              <a:t>hotrumların</a:t>
            </a:r>
            <a:r>
              <a:rPr lang="tr-TR" dirty="0"/>
              <a:t> her iki ucunda özel bağlantı </a:t>
            </a:r>
            <a:r>
              <a:rPr lang="tr-TR" dirty="0" err="1"/>
              <a:t>konnektörleri</a:t>
            </a:r>
            <a:r>
              <a:rPr lang="tr-TR" dirty="0"/>
              <a:t> bulunur.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198" y="3964098"/>
            <a:ext cx="4070559" cy="1682836"/>
          </a:xfrm>
          <a:prstGeom prst="rect">
            <a:avLst/>
          </a:prstGeom>
        </p:spPr>
      </p:pic>
      <p:sp>
        <p:nvSpPr>
          <p:cNvPr id="5" name="Dikdörtgen 4"/>
          <p:cNvSpPr/>
          <p:nvPr/>
        </p:nvSpPr>
        <p:spPr>
          <a:xfrm>
            <a:off x="5098095" y="5655516"/>
            <a:ext cx="2767712" cy="507831"/>
          </a:xfrm>
          <a:prstGeom prst="rect">
            <a:avLst/>
          </a:prstGeom>
        </p:spPr>
        <p:txBody>
          <a:bodyPr wrap="square">
            <a:spAutoFit/>
          </a:bodyPr>
          <a:lstStyle/>
          <a:p>
            <a:pPr algn="just">
              <a:lnSpc>
                <a:spcPct val="150000"/>
              </a:lnSpc>
            </a:pPr>
            <a:r>
              <a:rPr lang="tr-TR" dirty="0" smtClean="0">
                <a:latin typeface="Helvetica" panose="020B0604020202020204" pitchFamily="34" charset="0"/>
                <a:cs typeface="Helvetica" panose="020B0604020202020204" pitchFamily="34" charset="0"/>
              </a:rPr>
              <a:t>Hortumlar ve Bağlantılar</a:t>
            </a:r>
            <a:endParaRPr lang="tr-TR"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12322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p:txBody>
          <a:bodyPr/>
          <a:lstStyle/>
          <a:p>
            <a:r>
              <a:rPr lang="tr-TR" dirty="0">
                <a:latin typeface="Times New Roman" panose="02020603050405020304" pitchFamily="18" charset="0"/>
                <a:cs typeface="Times New Roman" panose="02020603050405020304" pitchFamily="18" charset="0"/>
              </a:rPr>
              <a:t>Tahliye Hortum Çeşitleri ve Kelepçeleri</a:t>
            </a:r>
          </a:p>
        </p:txBody>
      </p:sp>
      <p:sp>
        <p:nvSpPr>
          <p:cNvPr id="2" name="İçerik Yer Tutucusu 1"/>
          <p:cNvSpPr>
            <a:spLocks noGrp="1"/>
          </p:cNvSpPr>
          <p:nvPr>
            <p:ph idx="1"/>
          </p:nvPr>
        </p:nvSpPr>
        <p:spPr/>
        <p:txBody>
          <a:bodyPr/>
          <a:lstStyle/>
          <a:p>
            <a:pPr algn="just">
              <a:lnSpc>
                <a:spcPct val="150000"/>
              </a:lnSpc>
            </a:pPr>
            <a:r>
              <a:rPr lang="tr-TR" dirty="0"/>
              <a:t>Kan sayım cihazlarında sayım sonucunda ortaya çıkan atıklarda doğrudan bir gidere veya özel atık bidonuna gönderilir. Bunun için cihaz üzerinde atık tahliye bağlantısı bulunur. Bu noktaya bağlanan atık hortumu ile cihazın atıkları tahliye edilir. </a:t>
            </a:r>
            <a:endParaRPr lang="tr-TR" dirty="0" smtClean="0"/>
          </a:p>
          <a:p>
            <a:pPr algn="just">
              <a:lnSpc>
                <a:spcPct val="150000"/>
              </a:lnSpc>
            </a:pPr>
            <a:r>
              <a:rPr lang="tr-TR" dirty="0"/>
              <a:t>Hortum bağlantı noktalarında özel </a:t>
            </a:r>
            <a:r>
              <a:rPr lang="tr-TR" dirty="0" err="1"/>
              <a:t>konnektörler</a:t>
            </a:r>
            <a:r>
              <a:rPr lang="tr-TR" dirty="0"/>
              <a:t> bulunur. Üzerlerinde hangi reaktifin bağlanacağını gösteren etiketler bulunur. Genellikle haricî bir bağlantı elemanına ihtiyaç duyulmaz. Ancak ek yapılması gerektiğinde uygun ek aparatları ve kelepçeler kullanılarak hortuma ek yapmak gerekebilir.</a:t>
            </a:r>
          </a:p>
        </p:txBody>
      </p:sp>
      <p:sp>
        <p:nvSpPr>
          <p:cNvPr id="5" name="Dikdörtgen 4"/>
          <p:cNvSpPr/>
          <p:nvPr/>
        </p:nvSpPr>
        <p:spPr>
          <a:xfrm>
            <a:off x="3628102" y="5808957"/>
            <a:ext cx="5997678" cy="507831"/>
          </a:xfrm>
          <a:prstGeom prst="rect">
            <a:avLst/>
          </a:prstGeom>
        </p:spPr>
        <p:txBody>
          <a:bodyPr wrap="square">
            <a:spAutoFit/>
          </a:bodyPr>
          <a:lstStyle/>
          <a:p>
            <a:pPr algn="just">
              <a:lnSpc>
                <a:spcPct val="150000"/>
              </a:lnSpc>
            </a:pPr>
            <a:r>
              <a:rPr lang="tr-TR" dirty="0">
                <a:latin typeface="Helvetica" panose="020B0604020202020204" pitchFamily="34" charset="0"/>
                <a:cs typeface="Helvetica" panose="020B0604020202020204" pitchFamily="34" charset="0"/>
              </a:rPr>
              <a:t>Cihazın arkasında bulunan hortum bağlantı noktaları</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2500" y="4063648"/>
            <a:ext cx="3568883" cy="1759040"/>
          </a:xfrm>
          <a:prstGeom prst="rect">
            <a:avLst/>
          </a:prstGeom>
        </p:spPr>
      </p:pic>
    </p:spTree>
    <p:extLst>
      <p:ext uri="{BB962C8B-B14F-4D97-AF65-F5344CB8AC3E}">
        <p14:creationId xmlns:p14="http://schemas.microsoft.com/office/powerpoint/2010/main" val="1015765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sz="quarter" idx="18"/>
          </p:nvPr>
        </p:nvSpPr>
        <p:spPr>
          <a:xfrm>
            <a:off x="624417" y="285404"/>
            <a:ext cx="9001363" cy="720725"/>
          </a:xfrm>
        </p:spPr>
        <p:txBody>
          <a:bodyPr>
            <a:normAutofit/>
          </a:bodyPr>
          <a:lstStyle/>
          <a:p>
            <a:r>
              <a:rPr lang="tr-TR" sz="2100" dirty="0">
                <a:latin typeface="Times New Roman" panose="02020603050405020304" pitchFamily="18" charset="0"/>
                <a:cs typeface="Times New Roman" panose="02020603050405020304" pitchFamily="18" charset="0"/>
              </a:rPr>
              <a:t>KAN SAYIM </a:t>
            </a:r>
            <a:r>
              <a:rPr lang="tr-TR" sz="2100" dirty="0" smtClean="0">
                <a:latin typeface="Times New Roman" panose="02020603050405020304" pitchFamily="18" charset="0"/>
                <a:cs typeface="Times New Roman" panose="02020603050405020304" pitchFamily="18" charset="0"/>
              </a:rPr>
              <a:t>CİHAZLARINDA ELEKTRONİK </a:t>
            </a:r>
            <a:r>
              <a:rPr lang="tr-TR" sz="2100" dirty="0">
                <a:latin typeface="Times New Roman" panose="02020603050405020304" pitchFamily="18" charset="0"/>
                <a:cs typeface="Times New Roman" panose="02020603050405020304" pitchFamily="18" charset="0"/>
              </a:rPr>
              <a:t>KONTROL KARTLARI</a:t>
            </a:r>
          </a:p>
        </p:txBody>
      </p:sp>
      <p:sp>
        <p:nvSpPr>
          <p:cNvPr id="2" name="İçerik Yer Tutucusu 1"/>
          <p:cNvSpPr>
            <a:spLocks noGrp="1"/>
          </p:cNvSpPr>
          <p:nvPr>
            <p:ph idx="1"/>
          </p:nvPr>
        </p:nvSpPr>
        <p:spPr/>
        <p:txBody>
          <a:bodyPr/>
          <a:lstStyle/>
          <a:p>
            <a:pPr algn="just">
              <a:lnSpc>
                <a:spcPct val="150000"/>
              </a:lnSpc>
            </a:pPr>
            <a:r>
              <a:rPr lang="tr-TR" dirty="0"/>
              <a:t>Sistemin genel olarak çalışmasını kontrol eden kart </a:t>
            </a:r>
            <a:r>
              <a:rPr lang="tr-TR" dirty="0" smtClean="0"/>
              <a:t>ünitesi mevcuttur. </a:t>
            </a:r>
            <a:r>
              <a:rPr lang="tr-TR" dirty="0"/>
              <a:t>Üzerinde işlemci bulunan, cihazın yaptığı işlemlerin tamamını koordine eder. Standart bir PC ana kartı gibidir. Çoğu kan sayım cihazında ana kart olarak standart PC ana kartları kullanılmaktadır. Sistemin çalışmasını sağlayan program bu ana kart üzerinde bulunan işlemci tarafında yürütülür. </a:t>
            </a:r>
            <a:endParaRPr lang="tr-TR" dirty="0" smtClean="0"/>
          </a:p>
          <a:p>
            <a:pPr algn="just">
              <a:lnSpc>
                <a:spcPct val="150000"/>
              </a:lnSpc>
            </a:pPr>
            <a:r>
              <a:rPr lang="tr-TR" dirty="0"/>
              <a:t>Kan sayım cihazı ana kart ünitesi üzerinde mikro işlemci ve bellek üniteleri bulunur. Motor ve valfleri süren kartlar ana kart üzerinde bulunan genişleme yuvalarına takılır. Cihazın diğer elektronik kart ünitelerine bağlantı için ana kart üzerinde bulunan standart portlar ve genişleme yuvaları kullanılır.</a:t>
            </a:r>
          </a:p>
        </p:txBody>
      </p:sp>
    </p:spTree>
    <p:extLst>
      <p:ext uri="{BB962C8B-B14F-4D97-AF65-F5344CB8AC3E}">
        <p14:creationId xmlns:p14="http://schemas.microsoft.com/office/powerpoint/2010/main" val="2198700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5299</TotalTime>
  <Words>975</Words>
  <Application>Microsoft Office PowerPoint</Application>
  <PresentationFormat>Geniş ekran</PresentationFormat>
  <Paragraphs>38</Paragraphs>
  <Slides>12</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12</vt:i4>
      </vt:variant>
    </vt:vector>
  </HeadingPairs>
  <TitlesOfParts>
    <vt:vector size="22" baseType="lpstr">
      <vt:lpstr>Arial</vt:lpstr>
      <vt:lpstr>Calibri</vt:lpstr>
      <vt:lpstr>Calibri Light</vt:lpstr>
      <vt:lpstr>Dax Bold Tr</vt:lpstr>
      <vt:lpstr>Dax Medium Tr</vt:lpstr>
      <vt:lpstr>Helvetica</vt:lpstr>
      <vt:lpstr>Tahoma</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BAYBURT ÜNİVERSİTESİ  SAHA GÖZLEM RAPORU</dc:title>
  <dc:creator>Windows Kullanıcısı</dc:creator>
  <cp:lastModifiedBy>BayUni</cp:lastModifiedBy>
  <cp:revision>605</cp:revision>
  <dcterms:created xsi:type="dcterms:W3CDTF">2018-06-29T12:03:05Z</dcterms:created>
  <dcterms:modified xsi:type="dcterms:W3CDTF">2021-03-16T09:43:45Z</dcterms:modified>
</cp:coreProperties>
</file>