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12" r:id="rId2"/>
    <p:sldId id="330" r:id="rId3"/>
    <p:sldId id="442" r:id="rId4"/>
    <p:sldId id="462" r:id="rId5"/>
    <p:sldId id="454" r:id="rId6"/>
    <p:sldId id="459" r:id="rId7"/>
    <p:sldId id="461" r:id="rId8"/>
    <p:sldId id="460" r:id="rId9"/>
    <p:sldId id="455" r:id="rId10"/>
    <p:sldId id="456" r:id="rId11"/>
    <p:sldId id="450" r:id="rId12"/>
    <p:sldId id="451" r:id="rId13"/>
    <p:sldId id="452" r:id="rId14"/>
    <p:sldId id="453" r:id="rId15"/>
    <p:sldId id="443" r:id="rId16"/>
    <p:sldId id="463" r:id="rId17"/>
    <p:sldId id="464" r:id="rId18"/>
    <p:sldId id="457" r:id="rId19"/>
    <p:sldId id="458"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DB035-7C7A-47B0-BA89-0ABC3E472693}" type="datetimeFigureOut">
              <a:rPr lang="tr-TR" smtClean="0"/>
              <a:t>16.03.2021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32DAF-C4D5-4F3B-82AD-9D518E2731CE}" type="slidenum">
              <a:rPr lang="tr-TR" smtClean="0"/>
              <a:t>‹#›</a:t>
            </a:fld>
            <a:endParaRPr lang="tr-TR"/>
          </a:p>
        </p:txBody>
      </p:sp>
    </p:spTree>
    <p:extLst>
      <p:ext uri="{BB962C8B-B14F-4D97-AF65-F5344CB8AC3E}">
        <p14:creationId xmlns:p14="http://schemas.microsoft.com/office/powerpoint/2010/main" val="309291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293154BA-0014-4CCB-ABA5-B77CED603FCE}" type="datetimeFigureOut">
              <a:rPr lang="tr-TR" smtClean="0"/>
              <a:t>16.03.2021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58470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93154BA-0014-4CCB-ABA5-B77CED603FCE}" type="datetimeFigureOut">
              <a:rPr lang="tr-TR" smtClean="0"/>
              <a:t>16.03.2021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391409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93154BA-0014-4CCB-ABA5-B77CED603FCE}" type="datetimeFigureOut">
              <a:rPr lang="tr-TR" smtClean="0"/>
              <a:t>16.03.2021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903501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na Sunum Kapağı">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
            <a:ext cx="12216000" cy="4339225"/>
          </a:xfrm>
          <a:prstGeom prst="rect">
            <a:avLst/>
          </a:prstGeom>
        </p:spPr>
      </p:pic>
      <p:sp>
        <p:nvSpPr>
          <p:cNvPr id="15" name="Metin Yer Tutucusu 14"/>
          <p:cNvSpPr>
            <a:spLocks noGrp="1"/>
          </p:cNvSpPr>
          <p:nvPr>
            <p:ph type="body" sz="quarter" idx="10" hasCustomPrompt="1"/>
          </p:nvPr>
        </p:nvSpPr>
        <p:spPr>
          <a:xfrm>
            <a:off x="1775520" y="4007024"/>
            <a:ext cx="9409045" cy="646112"/>
          </a:xfrm>
          <a:prstGeom prst="rect">
            <a:avLst/>
          </a:prstGeom>
        </p:spPr>
        <p:txBody>
          <a:bodyPr>
            <a:normAutofit/>
          </a:bodyPr>
          <a:lstStyle>
            <a:lvl1pPr marL="0" indent="0" algn="l">
              <a:buNone/>
              <a:defRPr sz="3600" b="1" i="0" baseline="0">
                <a:solidFill>
                  <a:srgbClr val="0E326F"/>
                </a:solidFill>
                <a:latin typeface="Dax Bold Tr"/>
                <a:cs typeface="Dax Bold Tr"/>
              </a:defRPr>
            </a:lvl1pPr>
          </a:lstStyle>
          <a:p>
            <a:pPr lvl="0"/>
            <a:r>
              <a:rPr lang="tr-TR" dirty="0" smtClean="0"/>
              <a:t>Sunum Başlığı Yazınız</a:t>
            </a:r>
          </a:p>
        </p:txBody>
      </p:sp>
      <p:sp>
        <p:nvSpPr>
          <p:cNvPr id="17" name="Metin Yer Tutucusu 14"/>
          <p:cNvSpPr>
            <a:spLocks noGrp="1"/>
          </p:cNvSpPr>
          <p:nvPr>
            <p:ph type="body" sz="quarter" idx="11" hasCustomPrompt="1"/>
          </p:nvPr>
        </p:nvSpPr>
        <p:spPr>
          <a:xfrm>
            <a:off x="1775520" y="4725144"/>
            <a:ext cx="9408451" cy="430088"/>
          </a:xfrm>
          <a:prstGeom prst="rect">
            <a:avLst/>
          </a:prstGeom>
        </p:spPr>
        <p:txBody>
          <a:bodyPr>
            <a:normAutofit/>
          </a:bodyPr>
          <a:lstStyle>
            <a:lvl1pPr marL="0" indent="0" algn="l">
              <a:buNone/>
              <a:defRPr sz="2400" b="0" i="0" baseline="0">
                <a:solidFill>
                  <a:srgbClr val="16A4A7"/>
                </a:solidFill>
                <a:latin typeface="Dax Medium Tr"/>
                <a:cs typeface="Dax Medium Tr"/>
              </a:defRPr>
            </a:lvl1pPr>
          </a:lstStyle>
          <a:p>
            <a:pPr lvl="0"/>
            <a:r>
              <a:rPr lang="tr-TR" dirty="0" smtClean="0"/>
              <a:t>Sunumun Yapılacağı Yer</a:t>
            </a:r>
          </a:p>
        </p:txBody>
      </p:sp>
      <p:sp>
        <p:nvSpPr>
          <p:cNvPr id="18" name="Metin Yer Tutucusu 14"/>
          <p:cNvSpPr>
            <a:spLocks noGrp="1"/>
          </p:cNvSpPr>
          <p:nvPr>
            <p:ph type="body" sz="quarter" idx="12" hasCustomPrompt="1"/>
          </p:nvPr>
        </p:nvSpPr>
        <p:spPr>
          <a:xfrm>
            <a:off x="1775520" y="5157192"/>
            <a:ext cx="9408451" cy="430088"/>
          </a:xfrm>
          <a:prstGeom prst="rect">
            <a:avLst/>
          </a:prstGeom>
        </p:spPr>
        <p:txBody>
          <a:bodyPr>
            <a:noAutofit/>
          </a:bodyPr>
          <a:lstStyle>
            <a:lvl1pPr marL="0" indent="0" algn="l">
              <a:buNone/>
              <a:defRPr lang="tr-TR" sz="2400" b="0" i="0" kern="1200" baseline="0" dirty="0" smtClean="0">
                <a:solidFill>
                  <a:srgbClr val="16A4A7"/>
                </a:solidFill>
                <a:latin typeface="Dax Medium Tr"/>
                <a:ea typeface="+mn-ea"/>
                <a:cs typeface="Dax Medium Tr"/>
              </a:defRPr>
            </a:lvl1pPr>
          </a:lstStyle>
          <a:p>
            <a:pPr marL="0" lvl="0" indent="0" algn="l" defTabSz="914400" rtl="0" eaLnBrk="1" latinLnBrk="0" hangingPunct="1">
              <a:spcBef>
                <a:spcPct val="20000"/>
              </a:spcBef>
              <a:buFont typeface="Arial" panose="020B0604020202020204" pitchFamily="34" charset="0"/>
              <a:buNone/>
            </a:pPr>
            <a:r>
              <a:rPr lang="tr-TR" dirty="0" smtClean="0"/>
              <a:t>gg.aa.yyyy</a:t>
            </a:r>
          </a:p>
        </p:txBody>
      </p:sp>
      <p:pic>
        <p:nvPicPr>
          <p:cNvPr id="7" name="Picture 6"/>
          <p:cNvPicPr>
            <a:picLocks noChangeAspect="1"/>
          </p:cNvPicPr>
          <p:nvPr userDrawn="1"/>
        </p:nvPicPr>
        <p:blipFill>
          <a:blip r:embed="rId3"/>
          <a:stretch>
            <a:fillRect/>
          </a:stretch>
        </p:blipFill>
        <p:spPr>
          <a:xfrm>
            <a:off x="5999990" y="476672"/>
            <a:ext cx="4182533" cy="457200"/>
          </a:xfrm>
          <a:prstGeom prst="rect">
            <a:avLst/>
          </a:prstGeom>
        </p:spPr>
      </p:pic>
      <p:pic>
        <p:nvPicPr>
          <p:cNvPr id="8" name="Picture 7"/>
          <p:cNvPicPr>
            <a:picLocks noChangeAspect="1"/>
          </p:cNvPicPr>
          <p:nvPr userDrawn="1"/>
        </p:nvPicPr>
        <p:blipFill>
          <a:blip r:embed="rId4"/>
          <a:stretch>
            <a:fillRect/>
          </a:stretch>
        </p:blipFill>
        <p:spPr>
          <a:xfrm>
            <a:off x="9168341" y="6453336"/>
            <a:ext cx="2065867" cy="88900"/>
          </a:xfrm>
          <a:prstGeom prst="rect">
            <a:avLst/>
          </a:prstGeom>
        </p:spPr>
      </p:pic>
    </p:spTree>
    <p:extLst>
      <p:ext uri="{BB962C8B-B14F-4D97-AF65-F5344CB8AC3E}">
        <p14:creationId xmlns:p14="http://schemas.microsoft.com/office/powerpoint/2010/main" val="339701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şlık ve İçerik (Klasi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5843984"/>
            <a:ext cx="12192000" cy="1041400"/>
          </a:xfrm>
          <a:prstGeom prst="rect">
            <a:avLst/>
          </a:prstGeom>
        </p:spPr>
      </p:pic>
      <p:sp>
        <p:nvSpPr>
          <p:cNvPr id="3" name="İçerik Yer Tutucusu 2"/>
          <p:cNvSpPr>
            <a:spLocks noGrp="1"/>
          </p:cNvSpPr>
          <p:nvPr>
            <p:ph idx="1"/>
          </p:nvPr>
        </p:nvSpPr>
        <p:spPr>
          <a:xfrm>
            <a:off x="609600" y="1196753"/>
            <a:ext cx="10972800" cy="4929411"/>
          </a:xfrm>
          <a:prstGeom prst="rect">
            <a:avLst/>
          </a:prstGeom>
        </p:spPr>
        <p:txBody>
          <a:bodyPr/>
          <a:lstStyle>
            <a:lvl1pPr marL="342900" indent="-342900">
              <a:buClr>
                <a:srgbClr val="16A4A7"/>
              </a:buClr>
              <a:buFont typeface="Wingdings" panose="05000000000000000000" pitchFamily="2" charset="2"/>
              <a:buChar char="§"/>
              <a:defRPr sz="2000">
                <a:latin typeface="Helvetica" panose="020B0604020202020204" pitchFamily="34" charset="0"/>
                <a:cs typeface="Helvetica" panose="020B0604020202020204" pitchFamily="34" charset="0"/>
              </a:defRPr>
            </a:lvl1pPr>
            <a:lvl2pPr>
              <a:buClr>
                <a:srgbClr val="16A4A7"/>
              </a:buClr>
              <a:defRPr sz="1800">
                <a:latin typeface="Helvetica" panose="020B0604020202020204" pitchFamily="34" charset="0"/>
                <a:cs typeface="Helvetica" panose="020B0604020202020204" pitchFamily="34" charset="0"/>
              </a:defRPr>
            </a:lvl2pPr>
            <a:lvl3pPr marL="914400" indent="0">
              <a:buNone/>
              <a:defRPr sz="1800">
                <a:latin typeface="Helvetica" panose="020B0604020202020204" pitchFamily="34" charset="0"/>
                <a:cs typeface="Helvetica" panose="020B0604020202020204" pitchFamily="34" charset="0"/>
              </a:defRPr>
            </a:lvl3pPr>
            <a:lvl4pPr>
              <a:defRPr sz="1600">
                <a:latin typeface="Helvetica" panose="020B0604020202020204" pitchFamily="34" charset="0"/>
                <a:cs typeface="Helvetica" panose="020B0604020202020204" pitchFamily="34" charset="0"/>
              </a:defRPr>
            </a:lvl4pPr>
            <a:lvl5pPr>
              <a:defRPr sz="1600">
                <a:latin typeface="Helvetica" panose="020B0604020202020204" pitchFamily="34" charset="0"/>
                <a:cs typeface="Helvetica" panose="020B0604020202020204" pitchFamily="34" charset="0"/>
              </a:defRPr>
            </a:lvl5pPr>
          </a:lstStyle>
          <a:p>
            <a:pPr lvl="0"/>
            <a:r>
              <a:rPr lang="tr-TR" smtClean="0"/>
              <a:t>Asıl metin stillerini düzenle</a:t>
            </a:r>
          </a:p>
          <a:p>
            <a:pPr lvl="1"/>
            <a:r>
              <a:rPr lang="tr-TR" smtClean="0"/>
              <a:t>İkinci düzey</a:t>
            </a:r>
          </a:p>
        </p:txBody>
      </p:sp>
      <p:sp>
        <p:nvSpPr>
          <p:cNvPr id="12" name="Veri Yer Tutucusu 11"/>
          <p:cNvSpPr>
            <a:spLocks noGrp="1"/>
          </p:cNvSpPr>
          <p:nvPr>
            <p:ph type="dt" sz="half" idx="15"/>
          </p:nvPr>
        </p:nvSpPr>
        <p:spPr>
          <a:xfrm>
            <a:off x="9299872" y="6520260"/>
            <a:ext cx="2844800" cy="365125"/>
          </a:xfrm>
        </p:spPr>
        <p:txBody>
          <a:bodyPr/>
          <a:lstStyle>
            <a:lvl1pPr algn="r">
              <a:defRPr>
                <a:solidFill>
                  <a:schemeClr val="bg1"/>
                </a:solidFill>
                <a:latin typeface="Helvetica" panose="020B0604020202020204" pitchFamily="34" charset="0"/>
                <a:cs typeface="Helvetica" panose="020B0604020202020204" pitchFamily="34" charset="0"/>
              </a:defRPr>
            </a:lvl1pPr>
          </a:lstStyle>
          <a:p>
            <a:fld id="{4F5B7497-4C70-4BF2-BFC6-49ECBCD68171}" type="datetime1">
              <a:rPr lang="tr-TR" smtClean="0"/>
              <a:pPr/>
              <a:t>16.03.2021</a:t>
            </a:fld>
            <a:endParaRPr lang="tr-TR" dirty="0"/>
          </a:p>
        </p:txBody>
      </p:sp>
      <p:sp>
        <p:nvSpPr>
          <p:cNvPr id="14" name="Slayt Numarası Yer Tutucusu 13"/>
          <p:cNvSpPr>
            <a:spLocks noGrp="1"/>
          </p:cNvSpPr>
          <p:nvPr>
            <p:ph type="sldNum" sz="quarter" idx="17"/>
          </p:nvPr>
        </p:nvSpPr>
        <p:spPr>
          <a:xfrm>
            <a:off x="527381" y="6356351"/>
            <a:ext cx="960107" cy="365125"/>
          </a:xfrm>
        </p:spPr>
        <p:txBody>
          <a:bodyPr/>
          <a:lstStyle>
            <a:lvl1pPr algn="l">
              <a:defRPr>
                <a:solidFill>
                  <a:schemeClr val="bg1"/>
                </a:solidFill>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dirty="0"/>
          </a:p>
        </p:txBody>
      </p:sp>
      <p:sp>
        <p:nvSpPr>
          <p:cNvPr id="19" name="Metin Yer Tutucusu 18"/>
          <p:cNvSpPr>
            <a:spLocks noGrp="1"/>
          </p:cNvSpPr>
          <p:nvPr>
            <p:ph type="body" sz="quarter" idx="18" hasCustomPrompt="1"/>
          </p:nvPr>
        </p:nvSpPr>
        <p:spPr>
          <a:xfrm>
            <a:off x="624418" y="285404"/>
            <a:ext cx="8255892" cy="720725"/>
          </a:xfrm>
          <a:prstGeom prst="rect">
            <a:avLst/>
          </a:prstGeom>
        </p:spPr>
        <p:txBody>
          <a:bodyPr/>
          <a:lstStyle>
            <a:lvl1pPr marL="0" indent="0">
              <a:buNone/>
              <a:defRPr sz="2400" b="0" i="0" baseline="0">
                <a:solidFill>
                  <a:srgbClr val="16A4A7"/>
                </a:solidFill>
                <a:latin typeface="Dax Bold Tr"/>
                <a:cs typeface="Dax Bold Tr"/>
              </a:defRPr>
            </a:lvl1pPr>
            <a:lvl2pPr marL="457200" indent="0">
              <a:buNone/>
              <a:defRPr/>
            </a:lvl2pPr>
          </a:lstStyle>
          <a:p>
            <a:pPr lvl="0"/>
            <a:r>
              <a:rPr lang="tr-TR" dirty="0" smtClean="0"/>
              <a:t>Slayt Başlığı Yazınız</a:t>
            </a:r>
            <a:endParaRPr lang="tr-TR" dirty="0"/>
          </a:p>
        </p:txBody>
      </p:sp>
      <p:pic>
        <p:nvPicPr>
          <p:cNvPr id="11" name="Content Placeholder 5" descr="Screen Shot 2016-12-27 at 3.16.52 AM.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10409" b="-14102"/>
          <a:stretch/>
        </p:blipFill>
        <p:spPr>
          <a:xfrm>
            <a:off x="9264352" y="332656"/>
            <a:ext cx="2343168" cy="432048"/>
          </a:xfrm>
          <a:prstGeom prst="rect">
            <a:avLst/>
          </a:prstGeom>
        </p:spPr>
      </p:pic>
      <p:pic>
        <p:nvPicPr>
          <p:cNvPr id="4" name="Picture 3"/>
          <p:cNvPicPr>
            <a:picLocks noChangeAspect="1"/>
          </p:cNvPicPr>
          <p:nvPr userDrawn="1"/>
        </p:nvPicPr>
        <p:blipFill>
          <a:blip r:embed="rId4"/>
          <a:stretch>
            <a:fillRect/>
          </a:stretch>
        </p:blipFill>
        <p:spPr>
          <a:xfrm>
            <a:off x="4894229" y="6453336"/>
            <a:ext cx="2065867" cy="88900"/>
          </a:xfrm>
          <a:prstGeom prst="rect">
            <a:avLst/>
          </a:prstGeom>
        </p:spPr>
      </p:pic>
    </p:spTree>
    <p:extLst>
      <p:ext uri="{BB962C8B-B14F-4D97-AF65-F5344CB8AC3E}">
        <p14:creationId xmlns:p14="http://schemas.microsoft.com/office/powerpoint/2010/main" val="19624709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93154BA-0014-4CCB-ABA5-B77CED603FCE}" type="datetimeFigureOut">
              <a:rPr lang="tr-TR" smtClean="0"/>
              <a:t>16.03.2021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70012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293154BA-0014-4CCB-ABA5-B77CED603FCE}" type="datetimeFigureOut">
              <a:rPr lang="tr-TR" smtClean="0"/>
              <a:t>16.03.2021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4531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93154BA-0014-4CCB-ABA5-B77CED603FCE}" type="datetimeFigureOut">
              <a:rPr lang="tr-TR" smtClean="0"/>
              <a:t>16.03.2021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1219798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93154BA-0014-4CCB-ABA5-B77CED603FCE}" type="datetimeFigureOut">
              <a:rPr lang="tr-TR" smtClean="0"/>
              <a:t>16.03.2021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300092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93154BA-0014-4CCB-ABA5-B77CED603FCE}" type="datetimeFigureOut">
              <a:rPr lang="tr-TR" smtClean="0"/>
              <a:t>16.03.2021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175635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93154BA-0014-4CCB-ABA5-B77CED603FCE}" type="datetimeFigureOut">
              <a:rPr lang="tr-TR" smtClean="0"/>
              <a:t>16.03.2021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401391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93154BA-0014-4CCB-ABA5-B77CED603FCE}" type="datetimeFigureOut">
              <a:rPr lang="tr-TR" smtClean="0"/>
              <a:t>16.03.2021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24615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93154BA-0014-4CCB-ABA5-B77CED603FCE}" type="datetimeFigureOut">
              <a:rPr lang="tr-TR" smtClean="0"/>
              <a:t>16.03.2021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235215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154BA-0014-4CCB-ABA5-B77CED603FCE}" type="datetimeFigureOut">
              <a:rPr lang="tr-TR" smtClean="0"/>
              <a:t>16.03.2021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F9F99-26A3-48A4-A983-5D6577B86CC0}" type="slidenum">
              <a:rPr lang="tr-TR" smtClean="0"/>
              <a:t>‹#›</a:t>
            </a:fld>
            <a:endParaRPr lang="tr-TR"/>
          </a:p>
        </p:txBody>
      </p:sp>
    </p:spTree>
    <p:extLst>
      <p:ext uri="{BB962C8B-B14F-4D97-AF65-F5344CB8AC3E}">
        <p14:creationId xmlns:p14="http://schemas.microsoft.com/office/powerpoint/2010/main" val="221505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1847528" y="4149080"/>
            <a:ext cx="8424936" cy="2160240"/>
          </a:xfrm>
        </p:spPr>
        <p:txBody>
          <a:bodyPr>
            <a:noAutofit/>
          </a:bodyPr>
          <a:lstStyle/>
          <a:p>
            <a:pPr algn="ctr"/>
            <a:r>
              <a:rPr lang="tr-TR" sz="3200" dirty="0">
                <a:latin typeface="+mj-lt"/>
                <a:ea typeface="Tahoma" panose="020B0604030504040204" pitchFamily="34" charset="0"/>
                <a:cs typeface="Tahoma" panose="020B0604030504040204" pitchFamily="34" charset="0"/>
              </a:rPr>
              <a:t>BAYBURT ÜNİVERSİTESİ </a:t>
            </a:r>
          </a:p>
          <a:p>
            <a:pPr algn="ctr"/>
            <a:r>
              <a:rPr lang="tr-TR" sz="3200" dirty="0" smtClean="0">
                <a:latin typeface="+mj-lt"/>
                <a:ea typeface="Tahoma" panose="020B0604030504040204" pitchFamily="34" charset="0"/>
                <a:cs typeface="Tahoma" panose="020B0604030504040204" pitchFamily="34" charset="0"/>
              </a:rPr>
              <a:t>BİYOMEDİKAL CİHAZ TEKNOLOJİSİ PROGRAMI</a:t>
            </a:r>
          </a:p>
          <a:p>
            <a:pPr algn="ctr"/>
            <a:r>
              <a:rPr lang="tr-TR" sz="3200" smtClean="0">
                <a:latin typeface="+mj-lt"/>
                <a:ea typeface="Tahoma" panose="020B0604030504040204" pitchFamily="34" charset="0"/>
                <a:cs typeface="Tahoma" panose="020B0604030504040204" pitchFamily="34" charset="0"/>
              </a:rPr>
              <a:t>BİYOMEDİKAL ENSTRÜMANTASYON</a:t>
            </a:r>
            <a:endParaRPr lang="tr-TR" sz="3200" dirty="0" smtClean="0">
              <a:latin typeface="+mj-lt"/>
              <a:ea typeface="Tahoma" panose="020B0604030504040204" pitchFamily="34" charset="0"/>
              <a:cs typeface="Tahoma" panose="020B0604030504040204" pitchFamily="34" charset="0"/>
            </a:endParaRPr>
          </a:p>
          <a:p>
            <a:pPr algn="ctr"/>
            <a:r>
              <a:rPr lang="tr-TR" sz="3200" dirty="0" err="1" smtClean="0">
                <a:latin typeface="+mj-lt"/>
                <a:ea typeface="Tahoma" panose="020B0604030504040204" pitchFamily="34" charset="0"/>
                <a:cs typeface="Tahoma" panose="020B0604030504040204" pitchFamily="34" charset="0"/>
              </a:rPr>
              <a:t>Öğr</a:t>
            </a:r>
            <a:r>
              <a:rPr lang="tr-TR" sz="3200" dirty="0" smtClean="0">
                <a:latin typeface="+mj-lt"/>
                <a:ea typeface="Tahoma" panose="020B0604030504040204" pitchFamily="34" charset="0"/>
                <a:cs typeface="Tahoma" panose="020B0604030504040204" pitchFamily="34" charset="0"/>
              </a:rPr>
              <a:t>. Gör. Aykut COŞKUN</a:t>
            </a:r>
          </a:p>
        </p:txBody>
      </p:sp>
    </p:spTree>
    <p:extLst>
      <p:ext uri="{BB962C8B-B14F-4D97-AF65-F5344CB8AC3E}">
        <p14:creationId xmlns:p14="http://schemas.microsoft.com/office/powerpoint/2010/main" val="31700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smtClean="0">
                <a:latin typeface="Times New Roman" panose="02020603050405020304" pitchFamily="18" charset="0"/>
                <a:cs typeface="Times New Roman" panose="02020603050405020304" pitchFamily="18" charset="0"/>
              </a:rPr>
              <a:t>GİRİŞ</a:t>
            </a:r>
            <a:endParaRPr lang="tr-TR" dirty="0">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normAutofit/>
          </a:bodyPr>
          <a:lstStyle/>
          <a:p>
            <a:pPr algn="just">
              <a:lnSpc>
                <a:spcPct val="150000"/>
              </a:lnSpc>
            </a:pPr>
            <a:r>
              <a:rPr lang="tr-TR" dirty="0"/>
              <a:t>Kan gazları analiz cihazları merkezi biyokimya </a:t>
            </a:r>
            <a:r>
              <a:rPr lang="tr-TR" dirty="0" smtClean="0"/>
              <a:t>laboratuvarlarında </a:t>
            </a:r>
            <a:r>
              <a:rPr lang="tr-TR" dirty="0"/>
              <a:t>bulundukları gibi, gelişmiş ve büyük yoğun bakım ve cerrahi üniteleri olan hastanelerde doğrudan bu ünitelerde de bulunur. Ameliyathane ve yoğun bakım ünitelerinin rutin temposu içinde </a:t>
            </a:r>
            <a:r>
              <a:rPr lang="tr-TR" dirty="0" err="1"/>
              <a:t>respiratör</a:t>
            </a:r>
            <a:r>
              <a:rPr lang="tr-TR" dirty="0"/>
              <a:t> ve anestezi cihazı gibi solunum sistemini etkileyen cihazlara bağlı hastaların kan gazı parametreleri ortalama saatte bir kez ölçülür. Bu ölçümler hasta için yaşamsal öneme sahiptir ve bu nedenle de kan gazları </a:t>
            </a:r>
            <a:r>
              <a:rPr lang="tr-TR" dirty="0" smtClean="0"/>
              <a:t>cihazlarının </a:t>
            </a:r>
            <a:r>
              <a:rPr lang="tr-TR" dirty="0"/>
              <a:t>çok iyi bakım altında tutulması, ölçümlerinin güvenilir olması şarttır.</a:t>
            </a:r>
          </a:p>
        </p:txBody>
      </p:sp>
    </p:spTree>
    <p:extLst>
      <p:ext uri="{BB962C8B-B14F-4D97-AF65-F5344CB8AC3E}">
        <p14:creationId xmlns:p14="http://schemas.microsoft.com/office/powerpoint/2010/main" val="990635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smtClean="0">
                <a:latin typeface="Times New Roman" panose="02020603050405020304" pitchFamily="18" charset="0"/>
                <a:cs typeface="Times New Roman" panose="02020603050405020304" pitchFamily="18" charset="0"/>
              </a:rPr>
              <a:t>Kan Gazı Analizi</a:t>
            </a:r>
            <a:endParaRPr lang="tr-TR" dirty="0">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lstStyle/>
          <a:p>
            <a:pPr algn="just">
              <a:lnSpc>
                <a:spcPct val="150000"/>
              </a:lnSpc>
            </a:pPr>
            <a:r>
              <a:rPr lang="tr-TR" dirty="0"/>
              <a:t>Vücutta bütün </a:t>
            </a:r>
            <a:r>
              <a:rPr lang="tr-TR" dirty="0" err="1"/>
              <a:t>metabolik</a:t>
            </a:r>
            <a:r>
              <a:rPr lang="tr-TR" dirty="0"/>
              <a:t> olaylar dar </a:t>
            </a:r>
            <a:r>
              <a:rPr lang="tr-TR" dirty="0" err="1"/>
              <a:t>pH</a:t>
            </a:r>
            <a:r>
              <a:rPr lang="tr-TR" dirty="0"/>
              <a:t> sınırları içinde gerçekleşir</a:t>
            </a:r>
            <a:r>
              <a:rPr lang="tr-TR" dirty="0" smtClean="0"/>
              <a:t>.</a:t>
            </a:r>
          </a:p>
          <a:p>
            <a:pPr algn="just">
              <a:lnSpc>
                <a:spcPct val="150000"/>
              </a:lnSpc>
            </a:pPr>
            <a:r>
              <a:rPr lang="tr-TR" dirty="0" smtClean="0"/>
              <a:t>Bu </a:t>
            </a:r>
            <a:r>
              <a:rPr lang="tr-TR" dirty="0"/>
              <a:t>sınırlardan sapmalar olduğunda</a:t>
            </a:r>
            <a:r>
              <a:rPr lang="tr-TR" dirty="0" smtClean="0"/>
              <a:t>,</a:t>
            </a:r>
          </a:p>
          <a:p>
            <a:pPr algn="just">
              <a:lnSpc>
                <a:spcPct val="150000"/>
              </a:lnSpc>
            </a:pPr>
            <a:r>
              <a:rPr lang="tr-TR" dirty="0" smtClean="0"/>
              <a:t>enzim </a:t>
            </a:r>
            <a:r>
              <a:rPr lang="tr-TR" dirty="0"/>
              <a:t>aktivitelerinde</a:t>
            </a:r>
            <a:r>
              <a:rPr lang="tr-TR" dirty="0" smtClean="0"/>
              <a:t>,</a:t>
            </a:r>
          </a:p>
          <a:p>
            <a:pPr algn="just">
              <a:lnSpc>
                <a:spcPct val="150000"/>
              </a:lnSpc>
            </a:pPr>
            <a:r>
              <a:rPr lang="tr-TR" dirty="0" smtClean="0"/>
              <a:t>elektrolit </a:t>
            </a:r>
            <a:r>
              <a:rPr lang="tr-TR" dirty="0"/>
              <a:t>dengesinde</a:t>
            </a:r>
            <a:r>
              <a:rPr lang="tr-TR" dirty="0" smtClean="0"/>
              <a:t>,</a:t>
            </a:r>
          </a:p>
          <a:p>
            <a:pPr algn="just">
              <a:lnSpc>
                <a:spcPct val="150000"/>
              </a:lnSpc>
            </a:pPr>
            <a:r>
              <a:rPr lang="tr-TR" dirty="0" smtClean="0"/>
              <a:t> başta </a:t>
            </a:r>
            <a:r>
              <a:rPr lang="tr-TR" dirty="0"/>
              <a:t>solunum, kardiyak ve santral sinir sistemi olmak üzere organ sistemlerinde (</a:t>
            </a:r>
            <a:r>
              <a:rPr lang="tr-TR" dirty="0" err="1"/>
              <a:t>Kardiyodepresyon</a:t>
            </a:r>
            <a:r>
              <a:rPr lang="tr-TR" dirty="0"/>
              <a:t>, </a:t>
            </a:r>
            <a:r>
              <a:rPr lang="tr-TR" dirty="0" err="1"/>
              <a:t>vazodilatasyon</a:t>
            </a:r>
            <a:r>
              <a:rPr lang="tr-TR" dirty="0" smtClean="0"/>
              <a:t>)</a:t>
            </a:r>
          </a:p>
          <a:p>
            <a:pPr algn="just">
              <a:lnSpc>
                <a:spcPct val="150000"/>
              </a:lnSpc>
            </a:pPr>
            <a:r>
              <a:rPr lang="tr-TR" dirty="0" smtClean="0"/>
              <a:t>İlaçların </a:t>
            </a:r>
            <a:r>
              <a:rPr lang="tr-TR" dirty="0"/>
              <a:t>farmakolojisinde (KC </a:t>
            </a:r>
            <a:r>
              <a:rPr lang="tr-TR" dirty="0" err="1"/>
              <a:t>detoksifikasyonu</a:t>
            </a:r>
            <a:r>
              <a:rPr lang="tr-TR" dirty="0"/>
              <a:t> bozulur.) </a:t>
            </a:r>
            <a:r>
              <a:rPr lang="tr-TR" b="1" dirty="0"/>
              <a:t>önemli değişiklikler oluşur.</a:t>
            </a:r>
          </a:p>
        </p:txBody>
      </p:sp>
    </p:spTree>
    <p:extLst>
      <p:ext uri="{BB962C8B-B14F-4D97-AF65-F5344CB8AC3E}">
        <p14:creationId xmlns:p14="http://schemas.microsoft.com/office/powerpoint/2010/main" val="3920711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a:t>Neden kan gazı analizi? </a:t>
            </a:r>
            <a:endParaRPr lang="tr-TR" dirty="0">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lstStyle/>
          <a:p>
            <a:pPr algn="just">
              <a:lnSpc>
                <a:spcPct val="150000"/>
              </a:lnSpc>
            </a:pPr>
            <a:r>
              <a:rPr lang="tr-TR" dirty="0" err="1"/>
              <a:t>Oksijenizasyon</a:t>
            </a:r>
            <a:r>
              <a:rPr lang="tr-TR" dirty="0"/>
              <a:t> ve </a:t>
            </a:r>
            <a:r>
              <a:rPr lang="tr-TR" dirty="0" err="1"/>
              <a:t>ventilasyonun</a:t>
            </a:r>
            <a:r>
              <a:rPr lang="tr-TR" dirty="0"/>
              <a:t> değerlendirilmesi</a:t>
            </a:r>
          </a:p>
          <a:p>
            <a:pPr algn="just">
              <a:lnSpc>
                <a:spcPct val="150000"/>
              </a:lnSpc>
            </a:pPr>
            <a:r>
              <a:rPr lang="tr-TR" dirty="0" smtClean="0"/>
              <a:t>Asit-baz </a:t>
            </a:r>
            <a:r>
              <a:rPr lang="tr-TR" dirty="0"/>
              <a:t>dengesinin değerlendirilmesi</a:t>
            </a:r>
          </a:p>
          <a:p>
            <a:pPr algn="just">
              <a:lnSpc>
                <a:spcPct val="150000"/>
              </a:lnSpc>
            </a:pPr>
            <a:r>
              <a:rPr lang="tr-TR" dirty="0" smtClean="0"/>
              <a:t>En </a:t>
            </a:r>
            <a:r>
              <a:rPr lang="tr-TR" dirty="0"/>
              <a:t>hızlı sonuç veren laboratuvar tahlili</a:t>
            </a:r>
          </a:p>
          <a:p>
            <a:pPr algn="just">
              <a:lnSpc>
                <a:spcPct val="150000"/>
              </a:lnSpc>
            </a:pPr>
            <a:r>
              <a:rPr lang="tr-TR" dirty="0" smtClean="0"/>
              <a:t>Hastanın takip </a:t>
            </a:r>
            <a:r>
              <a:rPr lang="tr-TR" dirty="0"/>
              <a:t>ve tedavisini </a:t>
            </a:r>
            <a:r>
              <a:rPr lang="tr-TR" dirty="0" smtClean="0"/>
              <a:t>yönlendirir.</a:t>
            </a:r>
            <a:endParaRPr lang="tr-TR" b="1" dirty="0"/>
          </a:p>
        </p:txBody>
      </p:sp>
    </p:spTree>
    <p:extLst>
      <p:ext uri="{BB962C8B-B14F-4D97-AF65-F5344CB8AC3E}">
        <p14:creationId xmlns:p14="http://schemas.microsoft.com/office/powerpoint/2010/main" val="2184001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a:t>Kimden kan gazı alalım? </a:t>
            </a:r>
            <a:endParaRPr lang="tr-TR" dirty="0">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lstStyle/>
          <a:p>
            <a:pPr algn="just">
              <a:lnSpc>
                <a:spcPct val="150000"/>
              </a:lnSpc>
            </a:pPr>
            <a:r>
              <a:rPr lang="tr-TR" dirty="0"/>
              <a:t>Öykü: </a:t>
            </a:r>
            <a:r>
              <a:rPr lang="tr-TR" dirty="0" err="1"/>
              <a:t>Renal</a:t>
            </a:r>
            <a:r>
              <a:rPr lang="tr-TR" dirty="0"/>
              <a:t>, endokrin, psikiyatrik bozukluk (ilaç alımı</a:t>
            </a:r>
            <a:r>
              <a:rPr lang="tr-TR" dirty="0" smtClean="0"/>
              <a:t>)</a:t>
            </a:r>
          </a:p>
          <a:p>
            <a:pPr algn="just">
              <a:lnSpc>
                <a:spcPct val="150000"/>
              </a:lnSpc>
            </a:pPr>
            <a:r>
              <a:rPr lang="tr-TR" dirty="0" err="1" smtClean="0"/>
              <a:t>Takipne</a:t>
            </a:r>
            <a:r>
              <a:rPr lang="tr-TR" dirty="0"/>
              <a:t>, </a:t>
            </a:r>
            <a:r>
              <a:rPr lang="tr-TR" dirty="0" err="1"/>
              <a:t>siyanozla</a:t>
            </a:r>
            <a:r>
              <a:rPr lang="tr-TR" dirty="0"/>
              <a:t> başvuran </a:t>
            </a:r>
            <a:r>
              <a:rPr lang="tr-TR" dirty="0" smtClean="0"/>
              <a:t>hasta</a:t>
            </a:r>
          </a:p>
          <a:p>
            <a:pPr algn="just">
              <a:lnSpc>
                <a:spcPct val="150000"/>
              </a:lnSpc>
            </a:pPr>
            <a:r>
              <a:rPr lang="tr-TR" dirty="0" smtClean="0"/>
              <a:t> </a:t>
            </a:r>
            <a:r>
              <a:rPr lang="tr-TR" dirty="0" err="1" smtClean="0"/>
              <a:t>Kussmaul</a:t>
            </a:r>
            <a:r>
              <a:rPr lang="tr-TR" dirty="0" smtClean="0"/>
              <a:t> solunumu</a:t>
            </a:r>
          </a:p>
          <a:p>
            <a:pPr algn="just">
              <a:lnSpc>
                <a:spcPct val="150000"/>
              </a:lnSpc>
            </a:pPr>
            <a:r>
              <a:rPr lang="tr-TR" dirty="0" smtClean="0"/>
              <a:t> Solunum yetmezliği</a:t>
            </a:r>
          </a:p>
          <a:p>
            <a:pPr algn="just">
              <a:lnSpc>
                <a:spcPct val="150000"/>
              </a:lnSpc>
            </a:pPr>
            <a:r>
              <a:rPr lang="tr-TR" dirty="0" smtClean="0"/>
              <a:t> Şok</a:t>
            </a:r>
          </a:p>
          <a:p>
            <a:pPr algn="just">
              <a:lnSpc>
                <a:spcPct val="150000"/>
              </a:lnSpc>
            </a:pPr>
            <a:r>
              <a:rPr lang="tr-TR" dirty="0" smtClean="0"/>
              <a:t> </a:t>
            </a:r>
            <a:r>
              <a:rPr lang="tr-TR" dirty="0" err="1" smtClean="0"/>
              <a:t>Mental</a:t>
            </a:r>
            <a:r>
              <a:rPr lang="tr-TR" dirty="0" smtClean="0"/>
              <a:t> </a:t>
            </a:r>
            <a:r>
              <a:rPr lang="tr-TR" dirty="0"/>
              <a:t>durum </a:t>
            </a:r>
            <a:r>
              <a:rPr lang="tr-TR" dirty="0" smtClean="0"/>
              <a:t>değişikliği</a:t>
            </a:r>
          </a:p>
          <a:p>
            <a:pPr algn="just">
              <a:lnSpc>
                <a:spcPct val="150000"/>
              </a:lnSpc>
            </a:pPr>
            <a:r>
              <a:rPr lang="tr-TR" dirty="0" smtClean="0"/>
              <a:t> Kusma</a:t>
            </a:r>
            <a:r>
              <a:rPr lang="tr-TR" dirty="0"/>
              <a:t>, ishal, diğer akut sıvı </a:t>
            </a:r>
            <a:r>
              <a:rPr lang="tr-TR" dirty="0" smtClean="0"/>
              <a:t>kayıpları</a:t>
            </a:r>
          </a:p>
          <a:p>
            <a:pPr marL="0" indent="0" algn="just">
              <a:lnSpc>
                <a:spcPct val="150000"/>
              </a:lnSpc>
              <a:buNone/>
            </a:pPr>
            <a:r>
              <a:rPr lang="tr-TR" b="1" dirty="0"/>
              <a:t>	</a:t>
            </a:r>
            <a:r>
              <a:rPr lang="tr-TR" b="1" dirty="0" smtClean="0"/>
              <a:t>ile </a:t>
            </a:r>
            <a:r>
              <a:rPr lang="tr-TR" b="1" dirty="0"/>
              <a:t>seyreden hastalarda kan gazı istenir. </a:t>
            </a:r>
          </a:p>
        </p:txBody>
      </p:sp>
    </p:spTree>
    <p:extLst>
      <p:ext uri="{BB962C8B-B14F-4D97-AF65-F5344CB8AC3E}">
        <p14:creationId xmlns:p14="http://schemas.microsoft.com/office/powerpoint/2010/main" val="393443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a:t>Nelere dikkat edelim?</a:t>
            </a:r>
            <a:endParaRPr lang="tr-TR" dirty="0">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lstStyle/>
          <a:p>
            <a:pPr algn="just">
              <a:lnSpc>
                <a:spcPct val="150000"/>
              </a:lnSpc>
            </a:pPr>
            <a:r>
              <a:rPr lang="tr-TR" dirty="0"/>
              <a:t>Alınan örnek 5 dakika içinde </a:t>
            </a:r>
            <a:r>
              <a:rPr lang="tr-TR" dirty="0" smtClean="0"/>
              <a:t>incelenmeli</a:t>
            </a:r>
          </a:p>
          <a:p>
            <a:pPr algn="just">
              <a:lnSpc>
                <a:spcPct val="150000"/>
              </a:lnSpc>
            </a:pPr>
            <a:r>
              <a:rPr lang="tr-TR" dirty="0" smtClean="0"/>
              <a:t>Uzun </a:t>
            </a:r>
            <a:r>
              <a:rPr lang="tr-TR" dirty="0"/>
              <a:t>süre oda ısısında kalırsa lökosit metabolizması </a:t>
            </a:r>
            <a:r>
              <a:rPr lang="tr-TR" dirty="0" smtClean="0"/>
              <a:t>nedeniyle</a:t>
            </a:r>
          </a:p>
          <a:p>
            <a:pPr algn="just">
              <a:lnSpc>
                <a:spcPct val="150000"/>
              </a:lnSpc>
            </a:pPr>
            <a:r>
              <a:rPr lang="tr-TR" dirty="0" smtClean="0"/>
              <a:t>PaO2 </a:t>
            </a:r>
            <a:r>
              <a:rPr lang="tr-TR" dirty="0"/>
              <a:t>azalır ve PaC02 </a:t>
            </a:r>
            <a:r>
              <a:rPr lang="tr-TR" dirty="0" smtClean="0"/>
              <a:t>artar.</a:t>
            </a:r>
          </a:p>
          <a:p>
            <a:pPr algn="just">
              <a:lnSpc>
                <a:spcPct val="150000"/>
              </a:lnSpc>
            </a:pPr>
            <a:r>
              <a:rPr lang="tr-TR" dirty="0" smtClean="0"/>
              <a:t>Alındığı </a:t>
            </a:r>
            <a:r>
              <a:rPr lang="tr-TR" dirty="0"/>
              <a:t>yerde bakılmayacaksa soğuk kalıpla </a:t>
            </a:r>
            <a:r>
              <a:rPr lang="tr-TR" dirty="0" smtClean="0"/>
              <a:t>nakledilmeli</a:t>
            </a:r>
          </a:p>
          <a:p>
            <a:pPr algn="just">
              <a:lnSpc>
                <a:spcPct val="150000"/>
              </a:lnSpc>
            </a:pPr>
            <a:r>
              <a:rPr lang="tr-TR" dirty="0" smtClean="0"/>
              <a:t>Şırınga </a:t>
            </a:r>
            <a:r>
              <a:rPr lang="tr-TR" dirty="0"/>
              <a:t>içinde hava </a:t>
            </a:r>
            <a:r>
              <a:rPr lang="tr-TR" dirty="0" smtClean="0"/>
              <a:t>kalmaması</a:t>
            </a:r>
          </a:p>
        </p:txBody>
      </p:sp>
    </p:spTree>
    <p:extLst>
      <p:ext uri="{BB962C8B-B14F-4D97-AF65-F5344CB8AC3E}">
        <p14:creationId xmlns:p14="http://schemas.microsoft.com/office/powerpoint/2010/main" val="367892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smtClean="0">
                <a:latin typeface="Times New Roman" panose="02020603050405020304" pitchFamily="18" charset="0"/>
                <a:cs typeface="Times New Roman" panose="02020603050405020304" pitchFamily="18" charset="0"/>
              </a:rPr>
              <a:t>Normal Arter Kan Gazı Değerleri</a:t>
            </a:r>
            <a:endParaRPr lang="tr-TR" dirty="0">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lstStyle/>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972" y="1828801"/>
            <a:ext cx="6312915" cy="4149214"/>
          </a:xfrm>
          <a:prstGeom prst="rect">
            <a:avLst/>
          </a:prstGeom>
        </p:spPr>
      </p:pic>
    </p:spTree>
    <p:extLst>
      <p:ext uri="{BB962C8B-B14F-4D97-AF65-F5344CB8AC3E}">
        <p14:creationId xmlns:p14="http://schemas.microsoft.com/office/powerpoint/2010/main" val="3026196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err="1" smtClean="0">
                <a:latin typeface="Times New Roman" panose="02020603050405020304" pitchFamily="18" charset="0"/>
                <a:cs typeface="Times New Roman" panose="02020603050405020304" pitchFamily="18" charset="0"/>
              </a:rPr>
              <a:t>pH</a:t>
            </a:r>
            <a:r>
              <a:rPr lang="tr-TR" dirty="0" smtClean="0">
                <a:latin typeface="Times New Roman" panose="02020603050405020304" pitchFamily="18" charset="0"/>
                <a:cs typeface="Times New Roman" panose="02020603050405020304" pitchFamily="18" charset="0"/>
              </a:rPr>
              <a:t> normalse </a:t>
            </a:r>
            <a:r>
              <a:rPr lang="tr-TR" dirty="0" err="1" smtClean="0">
                <a:latin typeface="Times New Roman" panose="02020603050405020304" pitchFamily="18" charset="0"/>
                <a:cs typeface="Times New Roman" panose="02020603050405020304" pitchFamily="18" charset="0"/>
              </a:rPr>
              <a:t>herşey</a:t>
            </a:r>
            <a:r>
              <a:rPr lang="tr-TR" dirty="0" smtClean="0">
                <a:latin typeface="Times New Roman" panose="02020603050405020304" pitchFamily="18" charset="0"/>
                <a:cs typeface="Times New Roman" panose="02020603050405020304" pitchFamily="18" charset="0"/>
              </a:rPr>
              <a:t> yolunda mı?</a:t>
            </a:r>
            <a:endParaRPr lang="tr-TR" dirty="0">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lstStyle/>
          <a:p>
            <a:r>
              <a:rPr lang="tr-TR" dirty="0"/>
              <a:t>PaCO2 40 </a:t>
            </a:r>
            <a:r>
              <a:rPr lang="tr-TR" dirty="0" err="1" smtClean="0"/>
              <a:t>mmHg</a:t>
            </a:r>
            <a:endParaRPr lang="tr-TR" dirty="0" smtClean="0"/>
          </a:p>
          <a:p>
            <a:r>
              <a:rPr lang="tr-TR" dirty="0" smtClean="0"/>
              <a:t>HCO3 </a:t>
            </a:r>
            <a:r>
              <a:rPr lang="tr-TR" dirty="0"/>
              <a:t>24 </a:t>
            </a:r>
            <a:r>
              <a:rPr lang="tr-TR" dirty="0" err="1"/>
              <a:t>mEq</a:t>
            </a:r>
            <a:r>
              <a:rPr lang="tr-TR" dirty="0"/>
              <a:t>/L    ise  </a:t>
            </a:r>
            <a:r>
              <a:rPr lang="tr-TR" dirty="0" smtClean="0"/>
              <a:t> </a:t>
            </a:r>
            <a:endParaRPr lang="tr-TR" dirty="0"/>
          </a:p>
          <a:p>
            <a:r>
              <a:rPr lang="tr-TR" b="1" dirty="0"/>
              <a:t>YOLUNDA</a:t>
            </a:r>
          </a:p>
        </p:txBody>
      </p:sp>
    </p:spTree>
    <p:extLst>
      <p:ext uri="{BB962C8B-B14F-4D97-AF65-F5344CB8AC3E}">
        <p14:creationId xmlns:p14="http://schemas.microsoft.com/office/powerpoint/2010/main" val="1941261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err="1" smtClean="0">
                <a:latin typeface="Times New Roman" panose="02020603050405020304" pitchFamily="18" charset="0"/>
                <a:cs typeface="Times New Roman" panose="02020603050405020304" pitchFamily="18" charset="0"/>
              </a:rPr>
              <a:t>pH</a:t>
            </a:r>
            <a:r>
              <a:rPr lang="tr-TR" dirty="0" smtClean="0">
                <a:latin typeface="Times New Roman" panose="02020603050405020304" pitchFamily="18" charset="0"/>
                <a:cs typeface="Times New Roman" panose="02020603050405020304" pitchFamily="18" charset="0"/>
              </a:rPr>
              <a:t> normalse </a:t>
            </a:r>
            <a:r>
              <a:rPr lang="tr-TR" dirty="0" err="1" smtClean="0">
                <a:latin typeface="Times New Roman" panose="02020603050405020304" pitchFamily="18" charset="0"/>
                <a:cs typeface="Times New Roman" panose="02020603050405020304" pitchFamily="18" charset="0"/>
              </a:rPr>
              <a:t>herşey</a:t>
            </a:r>
            <a:r>
              <a:rPr lang="tr-TR" dirty="0" smtClean="0">
                <a:latin typeface="Times New Roman" panose="02020603050405020304" pitchFamily="18" charset="0"/>
                <a:cs typeface="Times New Roman" panose="02020603050405020304" pitchFamily="18" charset="0"/>
              </a:rPr>
              <a:t> yolunda mı?</a:t>
            </a:r>
            <a:endParaRPr lang="tr-TR"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873863"/>
            <a:ext cx="6527947" cy="4975393"/>
          </a:xfrm>
        </p:spPr>
      </p:pic>
    </p:spTree>
    <p:extLst>
      <p:ext uri="{BB962C8B-B14F-4D97-AF65-F5344CB8AC3E}">
        <p14:creationId xmlns:p14="http://schemas.microsoft.com/office/powerpoint/2010/main" val="2581974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smtClean="0">
                <a:latin typeface="Times New Roman" panose="02020603050405020304" pitchFamily="18" charset="0"/>
                <a:cs typeface="Times New Roman" panose="02020603050405020304" pitchFamily="18" charset="0"/>
              </a:rPr>
              <a:t>Kan Gazı Cihazları</a:t>
            </a:r>
            <a:endParaRPr lang="tr-TR" dirty="0">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normAutofit/>
          </a:bodyPr>
          <a:lstStyle/>
          <a:p>
            <a:pPr algn="just">
              <a:lnSpc>
                <a:spcPct val="150000"/>
              </a:lnSpc>
            </a:pPr>
            <a:r>
              <a:rPr lang="tr-TR" dirty="0" smtClean="0"/>
              <a:t>Kan </a:t>
            </a:r>
            <a:r>
              <a:rPr lang="tr-TR" dirty="0"/>
              <a:t>gazları cihazlarının elektrot kalibrasyon ve temizlikleri için üretici firmaların öngördükleri çözeltiler kullanılır. Kalibrasyon işlemi, içerikleri belirli olan çözeltilerle yapılan ölçümlerde elde edilen değerlerin cihaza öğretilmesi şeklinde gerçekleştirilir. Kan gazları cihazları hassas elektrot yapılarından dolayı kolay bozulabilen cihazlardır. </a:t>
            </a:r>
            <a:r>
              <a:rPr lang="tr-TR" dirty="0" smtClean="0"/>
              <a:t>Periyodik </a:t>
            </a:r>
            <a:r>
              <a:rPr lang="tr-TR" dirty="0"/>
              <a:t>bakımları ve temizlikleri düzenli olarak yapılmalıdır. Rutin bakımları bu cihazları kullanan personel tarafından yapılır. Biyomedikal bölümü, sık karşılaşılan arızalarından dolayı bu cihazlara sık sık servis vermek durumunda kalır. Arızalar büyük çoğunlukta elektronik arızalar olmayıp, </a:t>
            </a:r>
            <a:r>
              <a:rPr lang="tr-TR" dirty="0" err="1"/>
              <a:t>sensörlerin</a:t>
            </a:r>
            <a:r>
              <a:rPr lang="tr-TR" dirty="0"/>
              <a:t> ya da bu </a:t>
            </a:r>
            <a:r>
              <a:rPr lang="tr-TR" dirty="0" err="1"/>
              <a:t>sensörlere</a:t>
            </a:r>
            <a:r>
              <a:rPr lang="tr-TR" dirty="0"/>
              <a:t> giden kılcal boruların ve çeşitli sıvıların geçtiği kanalların ve bağlantıların, küçük motor ve pompaların tıkanıp aşınması sonucu oluşan cihazlardır</a:t>
            </a:r>
            <a:r>
              <a:rPr lang="tr-TR" dirty="0" smtClean="0"/>
              <a:t>.</a:t>
            </a:r>
            <a:endParaRPr lang="tr-TR" dirty="0"/>
          </a:p>
        </p:txBody>
      </p:sp>
    </p:spTree>
    <p:extLst>
      <p:ext uri="{BB962C8B-B14F-4D97-AF65-F5344CB8AC3E}">
        <p14:creationId xmlns:p14="http://schemas.microsoft.com/office/powerpoint/2010/main" val="2187366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smtClean="0">
                <a:latin typeface="Times New Roman" panose="02020603050405020304" pitchFamily="18" charset="0"/>
                <a:cs typeface="Times New Roman" panose="02020603050405020304" pitchFamily="18" charset="0"/>
              </a:rPr>
              <a:t>Kan Gazı Cihazları</a:t>
            </a:r>
            <a:endParaRPr lang="tr-TR" dirty="0">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normAutofit/>
          </a:bodyPr>
          <a:lstStyle/>
          <a:p>
            <a:pPr algn="just">
              <a:lnSpc>
                <a:spcPct val="150000"/>
              </a:lnSpc>
            </a:pPr>
            <a:r>
              <a:rPr lang="tr-TR" dirty="0"/>
              <a:t>B</a:t>
            </a:r>
            <a:r>
              <a:rPr lang="tr-TR" dirty="0" smtClean="0"/>
              <a:t>azı </a:t>
            </a:r>
            <a:r>
              <a:rPr lang="tr-TR" dirty="0"/>
              <a:t>firmalar, bu cihazların sık bozulan elektrot ve kalibrasyon düzenlerinin belirli periyotlarla yenilendiği, kolay bozulmayan, taşınabilir cihazlar üretmektedirler. Bu cihazlarda elektrotlar, temizlik ve kalibrasyon sıvıları, özel olarak geliştirilmiş olan ve belirli bir sayıda kullanımdan sonra tükenerek atılan bir kartuş içinde bulundururlar. Bu cihazın avantajı, bakım ve kullanım kolaylığı nedeniyle ameliyathane ve yoğun bakım ünitesi gibi süreklilik gerektiren ünitelerde etkin kullanıma her zaman hazır olmalarıdır.</a:t>
            </a:r>
          </a:p>
        </p:txBody>
      </p:sp>
    </p:spTree>
    <p:extLst>
      <p:ext uri="{BB962C8B-B14F-4D97-AF65-F5344CB8AC3E}">
        <p14:creationId xmlns:p14="http://schemas.microsoft.com/office/powerpoint/2010/main" val="3171814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1847528" y="4149080"/>
            <a:ext cx="8424936" cy="2160240"/>
          </a:xfrm>
        </p:spPr>
        <p:txBody>
          <a:bodyPr>
            <a:noAutofit/>
          </a:bodyPr>
          <a:lstStyle/>
          <a:p>
            <a:pPr marL="12700" marR="5080" algn="ctr">
              <a:lnSpc>
                <a:spcPct val="101400"/>
              </a:lnSpc>
              <a:spcBef>
                <a:spcPts val="60"/>
              </a:spcBef>
            </a:pPr>
            <a:r>
              <a:rPr lang="tr-TR" sz="3200" spc="-5" dirty="0">
                <a:latin typeface="Calibri"/>
                <a:cs typeface="Calibri"/>
              </a:rPr>
              <a:t>2</a:t>
            </a:r>
            <a:r>
              <a:rPr lang="tr-TR" sz="3200" spc="-5" dirty="0" smtClean="0">
                <a:latin typeface="Calibri"/>
                <a:cs typeface="Calibri"/>
              </a:rPr>
              <a:t>.DERS</a:t>
            </a:r>
          </a:p>
          <a:p>
            <a:pPr marL="12700" marR="5080" algn="ctr">
              <a:lnSpc>
                <a:spcPct val="101400"/>
              </a:lnSpc>
              <a:spcBef>
                <a:spcPts val="60"/>
              </a:spcBef>
            </a:pPr>
            <a:r>
              <a:rPr lang="tr-TR" sz="3200" spc="-5" dirty="0" smtClean="0">
                <a:latin typeface="Calibri"/>
                <a:cs typeface="Calibri"/>
              </a:rPr>
              <a:t>DERS KONUSU:KAN GAZLARI CİHAZLARI</a:t>
            </a:r>
          </a:p>
        </p:txBody>
      </p:sp>
    </p:spTree>
    <p:extLst>
      <p:ext uri="{BB962C8B-B14F-4D97-AF65-F5344CB8AC3E}">
        <p14:creationId xmlns:p14="http://schemas.microsoft.com/office/powerpoint/2010/main" val="374059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smtClean="0">
                <a:latin typeface="Times New Roman" panose="02020603050405020304" pitchFamily="18" charset="0"/>
                <a:cs typeface="Times New Roman" panose="02020603050405020304" pitchFamily="18" charset="0"/>
              </a:rPr>
              <a:t>GİRİŞ</a:t>
            </a:r>
            <a:endParaRPr lang="tr-TR" dirty="0">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lstStyle/>
          <a:p>
            <a:pPr algn="just">
              <a:lnSpc>
                <a:spcPct val="150000"/>
              </a:lnSpc>
            </a:pPr>
            <a:r>
              <a:rPr lang="tr-TR" dirty="0"/>
              <a:t>Kandaki </a:t>
            </a:r>
            <a:r>
              <a:rPr lang="tr-TR" dirty="0" err="1"/>
              <a:t>pH</a:t>
            </a:r>
            <a:r>
              <a:rPr lang="tr-TR" dirty="0"/>
              <a:t>, pO2, pCO2 </a:t>
            </a:r>
            <a:r>
              <a:rPr lang="tr-TR" dirty="0" err="1"/>
              <a:t>parameterlerini</a:t>
            </a:r>
            <a:r>
              <a:rPr lang="tr-TR" dirty="0"/>
              <a:t> ölçen cihazlara kan gazları analiz </a:t>
            </a:r>
            <a:r>
              <a:rPr lang="tr-TR" dirty="0" smtClean="0"/>
              <a:t>cihazı denir. Bunların </a:t>
            </a:r>
            <a:r>
              <a:rPr lang="tr-TR" dirty="0"/>
              <a:t>yanı sıra </a:t>
            </a:r>
            <a:r>
              <a:rPr lang="tr-TR" dirty="0" err="1"/>
              <a:t>Na</a:t>
            </a:r>
            <a:r>
              <a:rPr lang="tr-TR" dirty="0"/>
              <a:t>, K, Cl, </a:t>
            </a:r>
            <a:r>
              <a:rPr lang="tr-TR" dirty="0" err="1"/>
              <a:t>Hct</a:t>
            </a:r>
            <a:r>
              <a:rPr lang="tr-TR" dirty="0"/>
              <a:t>, </a:t>
            </a:r>
            <a:r>
              <a:rPr lang="tr-TR" dirty="0" err="1"/>
              <a:t>Hgb</a:t>
            </a:r>
            <a:r>
              <a:rPr lang="tr-TR" dirty="0"/>
              <a:t> gibi parametreleri de ölçer</a:t>
            </a:r>
            <a:r>
              <a:rPr lang="tr-TR" dirty="0" smtClean="0"/>
              <a:t>.</a:t>
            </a:r>
          </a:p>
          <a:p>
            <a:pPr algn="just">
              <a:lnSpc>
                <a:spcPct val="150000"/>
              </a:lnSpc>
            </a:pPr>
            <a:r>
              <a:rPr lang="tr-TR" dirty="0" smtClean="0"/>
              <a:t> </a:t>
            </a:r>
            <a:r>
              <a:rPr lang="tr-TR" dirty="0"/>
              <a:t>Bu </a:t>
            </a:r>
            <a:r>
              <a:rPr lang="tr-TR" dirty="0" smtClean="0"/>
              <a:t>cihazlar biyokimya </a:t>
            </a:r>
            <a:r>
              <a:rPr lang="tr-TR" dirty="0"/>
              <a:t>laboratuvarlarında kullanıldıkları gibi büyük hastanelerde ameliyathane ve </a:t>
            </a:r>
            <a:r>
              <a:rPr lang="tr-TR" dirty="0" smtClean="0"/>
              <a:t>yoğun bakım </a:t>
            </a:r>
            <a:r>
              <a:rPr lang="tr-TR" dirty="0"/>
              <a:t>ünitelerinde de kullanılır.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3823" y="3161103"/>
            <a:ext cx="3860998" cy="2698889"/>
          </a:xfrm>
          <a:prstGeom prst="rect">
            <a:avLst/>
          </a:prstGeom>
        </p:spPr>
      </p:pic>
      <p:sp>
        <p:nvSpPr>
          <p:cNvPr id="7" name="Dikdörtgen 6"/>
          <p:cNvSpPr/>
          <p:nvPr/>
        </p:nvSpPr>
        <p:spPr>
          <a:xfrm>
            <a:off x="5212506" y="5859992"/>
            <a:ext cx="2749471" cy="369332"/>
          </a:xfrm>
          <a:prstGeom prst="rect">
            <a:avLst/>
          </a:prstGeom>
        </p:spPr>
        <p:txBody>
          <a:bodyPr wrap="none">
            <a:spAutoFit/>
          </a:bodyPr>
          <a:lstStyle/>
          <a:p>
            <a:r>
              <a:rPr lang="tr-TR" dirty="0">
                <a:latin typeface="Helvetica" panose="020B0604020202020204" pitchFamily="34" charset="0"/>
                <a:cs typeface="Helvetica" panose="020B0604020202020204" pitchFamily="34" charset="0"/>
              </a:rPr>
              <a:t>Kan gazları analiz cihazı </a:t>
            </a:r>
          </a:p>
        </p:txBody>
      </p:sp>
    </p:spTree>
    <p:extLst>
      <p:ext uri="{BB962C8B-B14F-4D97-AF65-F5344CB8AC3E}">
        <p14:creationId xmlns:p14="http://schemas.microsoft.com/office/powerpoint/2010/main" val="34179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smtClean="0">
                <a:latin typeface="Times New Roman" panose="02020603050405020304" pitchFamily="18" charset="0"/>
                <a:cs typeface="Times New Roman" panose="02020603050405020304" pitchFamily="18" charset="0"/>
              </a:rPr>
              <a:t>GİRİŞ</a:t>
            </a:r>
            <a:endParaRPr lang="tr-TR" dirty="0">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lstStyle/>
          <a:p>
            <a:pPr algn="just">
              <a:lnSpc>
                <a:spcPct val="150000"/>
              </a:lnSpc>
            </a:pPr>
            <a:r>
              <a:rPr lang="tr-TR" dirty="0"/>
              <a:t>HCT (</a:t>
            </a:r>
            <a:r>
              <a:rPr lang="tr-TR" dirty="0" err="1"/>
              <a:t>Hematokrit</a:t>
            </a:r>
            <a:r>
              <a:rPr lang="tr-TR" dirty="0"/>
              <a:t>), kırmızı kan hücrelerinden oluşan kanın hacimce oranıdır. HCT yüzde olarak ifade edilir. Örneğin,% 25’lik bir </a:t>
            </a:r>
            <a:r>
              <a:rPr lang="tr-TR" dirty="0" err="1"/>
              <a:t>hematokrit</a:t>
            </a:r>
            <a:r>
              <a:rPr lang="tr-TR" dirty="0"/>
              <a:t>, 100 ml’lik kandaki 25 mililitre alyuvar hücresi olduğu anlamına gelir.</a:t>
            </a:r>
          </a:p>
          <a:p>
            <a:pPr algn="just">
              <a:lnSpc>
                <a:spcPct val="150000"/>
              </a:lnSpc>
            </a:pPr>
            <a:r>
              <a:rPr lang="tr-TR" dirty="0" smtClean="0"/>
              <a:t>HGB, </a:t>
            </a:r>
            <a:r>
              <a:rPr lang="tr-TR" dirty="0"/>
              <a:t>yani </a:t>
            </a:r>
            <a:r>
              <a:rPr lang="tr-TR" dirty="0" err="1"/>
              <a:t>hemogoblin</a:t>
            </a:r>
            <a:r>
              <a:rPr lang="tr-TR" dirty="0"/>
              <a:t>, kanda demir molekülü içeren kırmızı kan hücrelerinde bulunan kompleks bir proteindir.</a:t>
            </a:r>
          </a:p>
        </p:txBody>
      </p:sp>
    </p:spTree>
    <p:extLst>
      <p:ext uri="{BB962C8B-B14F-4D97-AF65-F5344CB8AC3E}">
        <p14:creationId xmlns:p14="http://schemas.microsoft.com/office/powerpoint/2010/main" val="1171011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smtClean="0">
                <a:latin typeface="Times New Roman" panose="02020603050405020304" pitchFamily="18" charset="0"/>
                <a:cs typeface="Times New Roman" panose="02020603050405020304" pitchFamily="18" charset="0"/>
              </a:rPr>
              <a:t>GİRİŞ</a:t>
            </a:r>
            <a:endParaRPr lang="tr-TR" dirty="0">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lstStyle/>
          <a:p>
            <a:pPr algn="just">
              <a:lnSpc>
                <a:spcPct val="150000"/>
              </a:lnSpc>
            </a:pPr>
            <a:r>
              <a:rPr lang="tr-TR" dirty="0" smtClean="0"/>
              <a:t>Bir </a:t>
            </a:r>
            <a:r>
              <a:rPr lang="tr-TR" dirty="0"/>
              <a:t>sıvının </a:t>
            </a:r>
            <a:r>
              <a:rPr lang="tr-TR" dirty="0" err="1"/>
              <a:t>pH’nın</a:t>
            </a:r>
            <a:r>
              <a:rPr lang="tr-TR" dirty="0"/>
              <a:t> küçük olması asitliği gösterir, </a:t>
            </a:r>
            <a:r>
              <a:rPr lang="tr-TR" dirty="0" err="1"/>
              <a:t>asitik</a:t>
            </a:r>
            <a:r>
              <a:rPr lang="tr-TR" dirty="0"/>
              <a:t> sıvılarda serbest H</a:t>
            </a:r>
            <a:r>
              <a:rPr lang="tr-TR" baseline="30000" dirty="0"/>
              <a:t>+</a:t>
            </a:r>
            <a:r>
              <a:rPr lang="tr-TR" dirty="0"/>
              <a:t> iyonu sayısı daha çoktur. İnsanda vücut sıvılarının çoğu biraz baziktir. Normalde arter kanının </a:t>
            </a:r>
            <a:r>
              <a:rPr lang="tr-TR" dirty="0" err="1"/>
              <a:t>pH’ı</a:t>
            </a:r>
            <a:r>
              <a:rPr lang="tr-TR" dirty="0"/>
              <a:t> 7.38 ile 7.42 arasındadır. </a:t>
            </a:r>
            <a:r>
              <a:rPr lang="tr-TR" dirty="0" err="1"/>
              <a:t>Venöz</a:t>
            </a:r>
            <a:r>
              <a:rPr lang="tr-TR" dirty="0"/>
              <a:t> kanın </a:t>
            </a:r>
            <a:r>
              <a:rPr lang="tr-TR" dirty="0" err="1"/>
              <a:t>pH’ı</a:t>
            </a:r>
            <a:r>
              <a:rPr lang="tr-TR" dirty="0"/>
              <a:t> fazla CO</a:t>
            </a:r>
            <a:r>
              <a:rPr lang="tr-TR" baseline="-25000" dirty="0"/>
              <a:t>2 </a:t>
            </a:r>
            <a:r>
              <a:rPr lang="tr-TR" dirty="0"/>
              <a:t>nedeniyle 7.35’tir. Kan </a:t>
            </a:r>
            <a:r>
              <a:rPr lang="tr-TR" dirty="0" err="1"/>
              <a:t>pH’ının</a:t>
            </a:r>
            <a:r>
              <a:rPr lang="tr-TR" dirty="0"/>
              <a:t> ölçümünde cam </a:t>
            </a:r>
            <a:r>
              <a:rPr lang="tr-TR" dirty="0" err="1"/>
              <a:t>elektrodlar</a:t>
            </a:r>
            <a:r>
              <a:rPr lang="tr-TR" dirty="0"/>
              <a:t> kullanılır.</a:t>
            </a:r>
          </a:p>
        </p:txBody>
      </p:sp>
    </p:spTree>
    <p:extLst>
      <p:ext uri="{BB962C8B-B14F-4D97-AF65-F5344CB8AC3E}">
        <p14:creationId xmlns:p14="http://schemas.microsoft.com/office/powerpoint/2010/main" val="3327773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smtClean="0">
                <a:latin typeface="Times New Roman" panose="02020603050405020304" pitchFamily="18" charset="0"/>
                <a:cs typeface="Times New Roman" panose="02020603050405020304" pitchFamily="18" charset="0"/>
              </a:rPr>
              <a:t>GİRİŞ</a:t>
            </a:r>
            <a:endParaRPr lang="tr-TR" dirty="0">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lstStyle/>
          <a:p>
            <a:pPr algn="just">
              <a:lnSpc>
                <a:spcPct val="150000"/>
              </a:lnSpc>
            </a:pPr>
            <a:r>
              <a:rPr lang="tr-TR" dirty="0"/>
              <a:t>Arter kan gazı (AKG) hastanın </a:t>
            </a:r>
            <a:r>
              <a:rPr lang="tr-TR" dirty="0" err="1"/>
              <a:t>metabolik</a:t>
            </a:r>
            <a:r>
              <a:rPr lang="tr-TR" dirty="0"/>
              <a:t> ve </a:t>
            </a:r>
            <a:r>
              <a:rPr lang="tr-TR" dirty="0" err="1"/>
              <a:t>respiratuar</a:t>
            </a:r>
            <a:r>
              <a:rPr lang="tr-TR" dirty="0"/>
              <a:t> fizyolojisi hakkında bilgi veren önemli bir analiz </a:t>
            </a:r>
            <a:r>
              <a:rPr lang="tr-TR" dirty="0" smtClean="0"/>
              <a:t>yöntemidir. </a:t>
            </a:r>
            <a:r>
              <a:rPr lang="tr-TR" dirty="0"/>
              <a:t>Asit baz ve solunum dengelerinin tayini amacıyla </a:t>
            </a:r>
            <a:r>
              <a:rPr lang="tr-TR" dirty="0" err="1"/>
              <a:t>arteryel</a:t>
            </a:r>
            <a:r>
              <a:rPr lang="tr-TR" dirty="0"/>
              <a:t> kandaki </a:t>
            </a:r>
            <a:r>
              <a:rPr lang="tr-TR" dirty="0" err="1"/>
              <a:t>parsiyel</a:t>
            </a:r>
            <a:r>
              <a:rPr lang="tr-TR" dirty="0"/>
              <a:t> oksijen basıncı (PO2), </a:t>
            </a:r>
            <a:r>
              <a:rPr lang="tr-TR" dirty="0" err="1"/>
              <a:t>parsiyel</a:t>
            </a:r>
            <a:r>
              <a:rPr lang="tr-TR" dirty="0"/>
              <a:t> karbondioksit basıncı (PCO2),oksijen </a:t>
            </a:r>
            <a:r>
              <a:rPr lang="tr-TR" dirty="0" err="1"/>
              <a:t>satürasyonu</a:t>
            </a:r>
            <a:r>
              <a:rPr lang="tr-TR" dirty="0"/>
              <a:t> (sPO2), </a:t>
            </a:r>
            <a:r>
              <a:rPr lang="tr-TR" dirty="0" err="1"/>
              <a:t>pH</a:t>
            </a:r>
            <a:r>
              <a:rPr lang="tr-TR" dirty="0"/>
              <a:t> </a:t>
            </a:r>
            <a:r>
              <a:rPr lang="tr-TR" dirty="0" smtClean="0"/>
              <a:t>ve </a:t>
            </a:r>
            <a:r>
              <a:rPr lang="tr-TR" dirty="0"/>
              <a:t>bikarbonat (HCO3) değerlerinin ölçümü </a:t>
            </a:r>
            <a:r>
              <a:rPr lang="tr-TR" dirty="0" smtClean="0"/>
              <a:t>gerekmektedir.</a:t>
            </a:r>
          </a:p>
        </p:txBody>
      </p:sp>
    </p:spTree>
    <p:extLst>
      <p:ext uri="{BB962C8B-B14F-4D97-AF65-F5344CB8AC3E}">
        <p14:creationId xmlns:p14="http://schemas.microsoft.com/office/powerpoint/2010/main" val="1264475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smtClean="0">
                <a:latin typeface="Times New Roman" panose="02020603050405020304" pitchFamily="18" charset="0"/>
                <a:cs typeface="Times New Roman" panose="02020603050405020304" pitchFamily="18" charset="0"/>
              </a:rPr>
              <a:t>GİRİŞ</a:t>
            </a:r>
            <a:endParaRPr lang="tr-TR" dirty="0">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lstStyle/>
          <a:p>
            <a:pPr algn="just">
              <a:lnSpc>
                <a:spcPct val="150000"/>
              </a:lnSpc>
            </a:pPr>
            <a:r>
              <a:rPr lang="tr-TR" dirty="0" err="1" smtClean="0"/>
              <a:t>Tensor</a:t>
            </a:r>
            <a:r>
              <a:rPr lang="tr-TR" dirty="0" smtClean="0"/>
              <a:t> </a:t>
            </a:r>
            <a:r>
              <a:rPr lang="tr-TR" dirty="0"/>
              <a:t>Tip MTX-</a:t>
            </a:r>
            <a:r>
              <a:rPr lang="tr-TR" dirty="0" err="1"/>
              <a:t>Matrix</a:t>
            </a:r>
            <a:r>
              <a:rPr lang="tr-TR" dirty="0"/>
              <a:t> cihazı </a:t>
            </a:r>
            <a:r>
              <a:rPr lang="tr-TR" dirty="0" err="1"/>
              <a:t>non-invazif</a:t>
            </a:r>
            <a:r>
              <a:rPr lang="tr-TR" dirty="0"/>
              <a:t> bir şekilde, parmak uçundan </a:t>
            </a:r>
            <a:r>
              <a:rPr lang="tr-TR" dirty="0" err="1"/>
              <a:t>arteryel</a:t>
            </a:r>
            <a:r>
              <a:rPr lang="tr-TR" dirty="0"/>
              <a:t> kan gazında </a:t>
            </a:r>
            <a:r>
              <a:rPr lang="tr-TR" dirty="0" smtClean="0"/>
              <a:t>bulunan </a:t>
            </a:r>
            <a:r>
              <a:rPr lang="tr-TR" dirty="0" err="1" smtClean="0"/>
              <a:t>pH</a:t>
            </a:r>
            <a:r>
              <a:rPr lang="tr-TR" dirty="0"/>
              <a:t>, </a:t>
            </a:r>
            <a:r>
              <a:rPr lang="tr-TR" dirty="0" err="1"/>
              <a:t>parsiyel</a:t>
            </a:r>
            <a:r>
              <a:rPr lang="tr-TR" dirty="0"/>
              <a:t> oksijen basıncı (pO2), </a:t>
            </a:r>
            <a:r>
              <a:rPr lang="tr-TR" dirty="0" err="1"/>
              <a:t>parsiyel</a:t>
            </a:r>
            <a:r>
              <a:rPr lang="tr-TR" dirty="0"/>
              <a:t> karbondioksit basıncı (pCO2), </a:t>
            </a:r>
            <a:r>
              <a:rPr lang="tr-TR" dirty="0" err="1"/>
              <a:t>karbonmonoksit</a:t>
            </a:r>
            <a:r>
              <a:rPr lang="tr-TR" dirty="0"/>
              <a:t> düzeyi (CO),kırmızı küre, hemoglobin, </a:t>
            </a:r>
            <a:r>
              <a:rPr lang="tr-TR" dirty="0" err="1"/>
              <a:t>hemotokrit</a:t>
            </a:r>
            <a:r>
              <a:rPr lang="tr-TR" dirty="0"/>
              <a:t>, oksijen </a:t>
            </a:r>
            <a:r>
              <a:rPr lang="tr-TR" dirty="0" err="1"/>
              <a:t>saturasyonu</a:t>
            </a:r>
            <a:r>
              <a:rPr lang="tr-TR" dirty="0"/>
              <a:t> (SO2), kan basıncı, nabız sayısı ve ortalama </a:t>
            </a:r>
            <a:r>
              <a:rPr lang="tr-TR" dirty="0" err="1"/>
              <a:t>arteryel</a:t>
            </a:r>
            <a:r>
              <a:rPr lang="tr-TR" dirty="0"/>
              <a:t> basıncı düzeylerini ölçebilmektedir</a:t>
            </a:r>
            <a:r>
              <a:rPr lang="tr-TR" dirty="0" smtClean="0"/>
              <a:t>.</a:t>
            </a:r>
          </a:p>
          <a:p>
            <a:pPr algn="just">
              <a:lnSpc>
                <a:spcPct val="150000"/>
              </a:lnSpc>
            </a:pPr>
            <a:r>
              <a:rPr lang="tr-TR" dirty="0"/>
              <a:t>Bu tarz </a:t>
            </a:r>
            <a:r>
              <a:rPr lang="tr-TR" dirty="0" err="1"/>
              <a:t>non-invaziv</a:t>
            </a:r>
            <a:r>
              <a:rPr lang="tr-TR" dirty="0"/>
              <a:t> yöntemler sayesinde hastalardaki işleme bağlı gelişen ağrı ve komplikasyonu oranları azaltılmakta kalmayıp, bu testlerin kolaylıkla tekrarlanabilmesine olanak sağlarlar</a:t>
            </a:r>
            <a:r>
              <a:rPr lang="tr-TR" dirty="0" smtClean="0"/>
              <a:t>.</a:t>
            </a:r>
            <a:endParaRPr lang="tr-TR" dirty="0"/>
          </a:p>
          <a:p>
            <a:pPr algn="just">
              <a:lnSpc>
                <a:spcPct val="150000"/>
              </a:lnSpc>
            </a:pPr>
            <a:endParaRPr lang="tr-TR" dirty="0"/>
          </a:p>
        </p:txBody>
      </p:sp>
    </p:spTree>
    <p:extLst>
      <p:ext uri="{BB962C8B-B14F-4D97-AF65-F5344CB8AC3E}">
        <p14:creationId xmlns:p14="http://schemas.microsoft.com/office/powerpoint/2010/main" val="4112322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smtClean="0">
                <a:latin typeface="Times New Roman" panose="02020603050405020304" pitchFamily="18" charset="0"/>
                <a:cs typeface="Times New Roman" panose="02020603050405020304" pitchFamily="18" charset="0"/>
              </a:rPr>
              <a:t>GİRİŞ</a:t>
            </a:r>
            <a:endParaRPr lang="tr-TR"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418" y="1612490"/>
            <a:ext cx="9937364" cy="2871019"/>
          </a:xfrm>
        </p:spPr>
      </p:pic>
      <p:sp>
        <p:nvSpPr>
          <p:cNvPr id="6" name="Dikdörtgen 5"/>
          <p:cNvSpPr/>
          <p:nvPr/>
        </p:nvSpPr>
        <p:spPr>
          <a:xfrm>
            <a:off x="4451125" y="4483509"/>
            <a:ext cx="3172792" cy="369332"/>
          </a:xfrm>
          <a:prstGeom prst="rect">
            <a:avLst/>
          </a:prstGeom>
        </p:spPr>
        <p:txBody>
          <a:bodyPr wrap="none">
            <a:spAutoFit/>
          </a:bodyPr>
          <a:lstStyle/>
          <a:p>
            <a:r>
              <a:rPr lang="tr-TR" dirty="0" err="1">
                <a:latin typeface="Helvetica" panose="020B0604020202020204" pitchFamily="34" charset="0"/>
                <a:cs typeface="Helvetica" panose="020B0604020202020204" pitchFamily="34" charset="0"/>
              </a:rPr>
              <a:t>Tensor</a:t>
            </a:r>
            <a:r>
              <a:rPr lang="tr-TR" dirty="0">
                <a:latin typeface="Helvetica" panose="020B0604020202020204" pitchFamily="34" charset="0"/>
                <a:cs typeface="Helvetica" panose="020B0604020202020204" pitchFamily="34" charset="0"/>
              </a:rPr>
              <a:t> Tip MTX-</a:t>
            </a:r>
            <a:r>
              <a:rPr lang="tr-TR" dirty="0" err="1">
                <a:latin typeface="Helvetica" panose="020B0604020202020204" pitchFamily="34" charset="0"/>
                <a:cs typeface="Helvetica" panose="020B0604020202020204" pitchFamily="34" charset="0"/>
              </a:rPr>
              <a:t>Matrix</a:t>
            </a:r>
            <a:r>
              <a:rPr lang="tr-TR" dirty="0">
                <a:latin typeface="Helvetica" panose="020B0604020202020204" pitchFamily="34" charset="0"/>
                <a:cs typeface="Helvetica" panose="020B0604020202020204" pitchFamily="34" charset="0"/>
              </a:rPr>
              <a:t> cihazı</a:t>
            </a:r>
          </a:p>
        </p:txBody>
      </p:sp>
      <p:sp>
        <p:nvSpPr>
          <p:cNvPr id="7" name="Dikdörtgen 6"/>
          <p:cNvSpPr/>
          <p:nvPr/>
        </p:nvSpPr>
        <p:spPr>
          <a:xfrm>
            <a:off x="624417" y="5089870"/>
            <a:ext cx="10545027" cy="872034"/>
          </a:xfrm>
          <a:prstGeom prst="rect">
            <a:avLst/>
          </a:prstGeom>
        </p:spPr>
        <p:txBody>
          <a:bodyPr wrap="square">
            <a:spAutoFit/>
          </a:bodyPr>
          <a:lstStyle/>
          <a:p>
            <a:pPr algn="just">
              <a:lnSpc>
                <a:spcPct val="150000"/>
              </a:lnSpc>
            </a:pPr>
            <a:r>
              <a:rPr lang="tr-TR" dirty="0" err="1">
                <a:latin typeface="Helvetica" panose="020B0604020202020204" pitchFamily="34" charset="0"/>
                <a:cs typeface="Helvetica" panose="020B0604020202020204" pitchFamily="34" charset="0"/>
              </a:rPr>
              <a:t>Tensor</a:t>
            </a:r>
            <a:r>
              <a:rPr lang="tr-TR" dirty="0">
                <a:latin typeface="Helvetica" panose="020B0604020202020204" pitchFamily="34" charset="0"/>
                <a:cs typeface="Helvetica" panose="020B0604020202020204" pitchFamily="34" charset="0"/>
              </a:rPr>
              <a:t> Tip MTX-</a:t>
            </a:r>
            <a:r>
              <a:rPr lang="tr-TR" dirty="0" err="1">
                <a:latin typeface="Helvetica" panose="020B0604020202020204" pitchFamily="34" charset="0"/>
                <a:cs typeface="Helvetica" panose="020B0604020202020204" pitchFamily="34" charset="0"/>
              </a:rPr>
              <a:t>Matrix</a:t>
            </a:r>
            <a:r>
              <a:rPr lang="tr-TR" dirty="0">
                <a:latin typeface="Helvetica" panose="020B0604020202020204" pitchFamily="34" charset="0"/>
                <a:cs typeface="Helvetica" panose="020B0604020202020204" pitchFamily="34" charset="0"/>
              </a:rPr>
              <a:t> cihazı (Üretici Firma: </a:t>
            </a:r>
            <a:r>
              <a:rPr lang="tr-TR" dirty="0" err="1">
                <a:latin typeface="Helvetica" panose="020B0604020202020204" pitchFamily="34" charset="0"/>
                <a:cs typeface="Helvetica" panose="020B0604020202020204" pitchFamily="34" charset="0"/>
              </a:rPr>
              <a:t>Cnoga</a:t>
            </a:r>
            <a:r>
              <a:rPr lang="tr-TR" dirty="0">
                <a:latin typeface="Helvetica" panose="020B0604020202020204" pitchFamily="34" charset="0"/>
                <a:cs typeface="Helvetica" panose="020B0604020202020204" pitchFamily="34" charset="0"/>
              </a:rPr>
              <a:t> </a:t>
            </a:r>
            <a:r>
              <a:rPr lang="tr-TR" dirty="0" err="1">
                <a:latin typeface="Helvetica" panose="020B0604020202020204" pitchFamily="34" charset="0"/>
                <a:cs typeface="Helvetica" panose="020B0604020202020204" pitchFamily="34" charset="0"/>
              </a:rPr>
              <a:t>Medical</a:t>
            </a:r>
            <a:r>
              <a:rPr lang="tr-TR" dirty="0">
                <a:latin typeface="Helvetica" panose="020B0604020202020204" pitchFamily="34" charset="0"/>
                <a:cs typeface="Helvetica" panose="020B0604020202020204" pitchFamily="34" charset="0"/>
              </a:rPr>
              <a:t>) kablosuz</a:t>
            </a:r>
            <a:r>
              <a:rPr lang="tr-TR" dirty="0" smtClean="0">
                <a:latin typeface="Helvetica" panose="020B0604020202020204" pitchFamily="34" charset="0"/>
                <a:cs typeface="Helvetica" panose="020B0604020202020204" pitchFamily="34" charset="0"/>
              </a:rPr>
              <a:t>, </a:t>
            </a:r>
            <a:r>
              <a:rPr lang="tr-TR" dirty="0" err="1" smtClean="0">
                <a:latin typeface="Helvetica" panose="020B0604020202020204" pitchFamily="34" charset="0"/>
                <a:cs typeface="Helvetica" panose="020B0604020202020204" pitchFamily="34" charset="0"/>
              </a:rPr>
              <a:t>non-invaziv</a:t>
            </a:r>
            <a:r>
              <a:rPr lang="tr-TR" dirty="0" smtClean="0">
                <a:latin typeface="Helvetica" panose="020B0604020202020204" pitchFamily="34" charset="0"/>
                <a:cs typeface="Helvetica" panose="020B0604020202020204" pitchFamily="34" charset="0"/>
              </a:rPr>
              <a:t> (cerrahi işlem gerektirmeyen) </a:t>
            </a:r>
            <a:r>
              <a:rPr lang="tr-TR" dirty="0">
                <a:latin typeface="Helvetica" panose="020B0604020202020204" pitchFamily="34" charset="0"/>
                <a:cs typeface="Helvetica" panose="020B0604020202020204" pitchFamily="34" charset="0"/>
              </a:rPr>
              <a:t>olarak parmak </a:t>
            </a:r>
            <a:r>
              <a:rPr lang="tr-TR" dirty="0" err="1">
                <a:latin typeface="Helvetica" panose="020B0604020202020204" pitchFamily="34" charset="0"/>
                <a:cs typeface="Helvetica" panose="020B0604020202020204" pitchFamily="34" charset="0"/>
              </a:rPr>
              <a:t>probu</a:t>
            </a:r>
            <a:r>
              <a:rPr lang="tr-TR" dirty="0">
                <a:latin typeface="Helvetica" panose="020B0604020202020204" pitchFamily="34" charset="0"/>
                <a:cs typeface="Helvetica" panose="020B0604020202020204" pitchFamily="34" charset="0"/>
              </a:rPr>
              <a:t> ile ölçüm yapabilen bir medikal cihazdır. </a:t>
            </a:r>
          </a:p>
        </p:txBody>
      </p:sp>
    </p:spTree>
    <p:extLst>
      <p:ext uri="{BB962C8B-B14F-4D97-AF65-F5344CB8AC3E}">
        <p14:creationId xmlns:p14="http://schemas.microsoft.com/office/powerpoint/2010/main" val="198388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smtClean="0">
                <a:latin typeface="Times New Roman" panose="02020603050405020304" pitchFamily="18" charset="0"/>
                <a:cs typeface="Times New Roman" panose="02020603050405020304" pitchFamily="18" charset="0"/>
              </a:rPr>
              <a:t>GİRİŞ</a:t>
            </a:r>
            <a:endParaRPr lang="tr-TR" dirty="0">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normAutofit/>
          </a:bodyPr>
          <a:lstStyle/>
          <a:p>
            <a:pPr algn="just">
              <a:lnSpc>
                <a:spcPct val="150000"/>
              </a:lnSpc>
            </a:pPr>
            <a:r>
              <a:rPr lang="tr-TR" dirty="0"/>
              <a:t>Solunum sisteminde olabilecek düzensizlikler kanın yeterince oksijenlenememesine yol açar ve bu durum kanda asit baz dengesinin hızla bozulmasına neden olur. Bu durumu izlemek için </a:t>
            </a:r>
            <a:r>
              <a:rPr lang="tr-TR" dirty="0" err="1"/>
              <a:t>pH’ın</a:t>
            </a:r>
            <a:r>
              <a:rPr lang="tr-TR" dirty="0"/>
              <a:t> yanında kanda ölçülmesi gereken diğer iki önemli parametre, kan gazları olarak adlandırılan kısmi oksijen basıncı (pO2) ve kısmi karbondioksit basıncı (pCO2) parametreleridir. Bu parametreleri ölçen cihazlar kan gazları analiz cihazı (</a:t>
            </a:r>
            <a:r>
              <a:rPr lang="tr-TR" dirty="0" err="1"/>
              <a:t>blood</a:t>
            </a:r>
            <a:r>
              <a:rPr lang="tr-TR" dirty="0"/>
              <a:t> </a:t>
            </a:r>
            <a:r>
              <a:rPr lang="tr-TR" dirty="0" err="1"/>
              <a:t>gas</a:t>
            </a:r>
            <a:r>
              <a:rPr lang="tr-TR" dirty="0"/>
              <a:t> </a:t>
            </a:r>
            <a:r>
              <a:rPr lang="tr-TR" dirty="0" err="1"/>
              <a:t>analyzer</a:t>
            </a:r>
            <a:r>
              <a:rPr lang="tr-TR" dirty="0"/>
              <a:t>) olarak adlandırılır ve </a:t>
            </a:r>
            <a:r>
              <a:rPr lang="tr-TR" dirty="0" err="1"/>
              <a:t>pH</a:t>
            </a:r>
            <a:r>
              <a:rPr lang="tr-TR" dirty="0"/>
              <a:t>, pO2, pCO2 yanında </a:t>
            </a:r>
            <a:r>
              <a:rPr lang="tr-TR" dirty="0" err="1"/>
              <a:t>Na</a:t>
            </a:r>
            <a:r>
              <a:rPr lang="tr-TR" dirty="0"/>
              <a:t>, K, Cl, </a:t>
            </a:r>
            <a:r>
              <a:rPr lang="tr-TR" dirty="0" err="1"/>
              <a:t>Hct</a:t>
            </a:r>
            <a:r>
              <a:rPr lang="tr-TR" dirty="0"/>
              <a:t>, </a:t>
            </a:r>
            <a:r>
              <a:rPr lang="tr-TR" dirty="0" err="1"/>
              <a:t>Hgb</a:t>
            </a:r>
            <a:r>
              <a:rPr lang="tr-TR" dirty="0"/>
              <a:t> gibi parametreleri de ölçer. </a:t>
            </a:r>
          </a:p>
        </p:txBody>
      </p:sp>
    </p:spTree>
    <p:extLst>
      <p:ext uri="{BB962C8B-B14F-4D97-AF65-F5344CB8AC3E}">
        <p14:creationId xmlns:p14="http://schemas.microsoft.com/office/powerpoint/2010/main" val="3877504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5044</TotalTime>
  <Words>848</Words>
  <Application>Microsoft Office PowerPoint</Application>
  <PresentationFormat>Geniş ekran</PresentationFormat>
  <Paragraphs>64</Paragraphs>
  <Slides>19</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19</vt:i4>
      </vt:variant>
    </vt:vector>
  </HeadingPairs>
  <TitlesOfParts>
    <vt:vector size="29" baseType="lpstr">
      <vt:lpstr>Arial</vt:lpstr>
      <vt:lpstr>Calibri</vt:lpstr>
      <vt:lpstr>Calibri Light</vt:lpstr>
      <vt:lpstr>Dax Bold Tr</vt:lpstr>
      <vt:lpstr>Dax Medium Tr</vt:lpstr>
      <vt:lpstr>Helvetica</vt:lpstr>
      <vt:lpstr>Tahoma</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BAYBURT ÜNİVERSİTESİ  SAHA GÖZLEM RAPORU</dc:title>
  <dc:creator>Windows Kullanıcısı</dc:creator>
  <cp:lastModifiedBy>BayUni</cp:lastModifiedBy>
  <cp:revision>597</cp:revision>
  <dcterms:created xsi:type="dcterms:W3CDTF">2018-06-29T12:03:05Z</dcterms:created>
  <dcterms:modified xsi:type="dcterms:W3CDTF">2021-03-16T09:43:09Z</dcterms:modified>
</cp:coreProperties>
</file>