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2" r:id="rId2"/>
    <p:sldId id="330" r:id="rId3"/>
    <p:sldId id="442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B035-7C7A-47B0-BA89-0ABC3E472693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2DAF-C4D5-4F3B-82AD-9D518E2731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91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70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0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50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 Sunum Kapa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216000" cy="4339225"/>
          </a:xfrm>
          <a:prstGeom prst="rect">
            <a:avLst/>
          </a:prstGeom>
        </p:spPr>
      </p:pic>
      <p:sp>
        <p:nvSpPr>
          <p:cNvPr id="15" name="Metin Yer Tutucusu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0" y="4007024"/>
            <a:ext cx="9409045" cy="64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 baseline="0">
                <a:solidFill>
                  <a:srgbClr val="0E326F"/>
                </a:solidFill>
                <a:latin typeface="Dax Bold Tr"/>
                <a:cs typeface="Dax Bold Tr"/>
              </a:defRPr>
            </a:lvl1pPr>
          </a:lstStyle>
          <a:p>
            <a:pPr lvl="0"/>
            <a:r>
              <a:rPr lang="tr-TR" dirty="0" smtClean="0"/>
              <a:t>Sunum Başlığı Yazınız</a:t>
            </a:r>
          </a:p>
        </p:txBody>
      </p:sp>
      <p:sp>
        <p:nvSpPr>
          <p:cNvPr id="17" name="Metin Yer Tutucusu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75520" y="4725144"/>
            <a:ext cx="9408451" cy="430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16A4A7"/>
                </a:solidFill>
                <a:latin typeface="Dax Medium Tr"/>
                <a:cs typeface="Dax Medium Tr"/>
              </a:defRPr>
            </a:lvl1pPr>
          </a:lstStyle>
          <a:p>
            <a:pPr lvl="0"/>
            <a:r>
              <a:rPr lang="tr-TR" dirty="0" smtClean="0"/>
              <a:t>Sunumun Yapılacağı Yer</a:t>
            </a:r>
          </a:p>
        </p:txBody>
      </p:sp>
      <p:sp>
        <p:nvSpPr>
          <p:cNvPr id="18" name="Metin Yer Tutucusu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75520" y="5157192"/>
            <a:ext cx="9408451" cy="430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tr-TR" sz="2400" b="0" i="0" kern="1200" baseline="0" dirty="0" smtClean="0">
                <a:solidFill>
                  <a:srgbClr val="16A4A7"/>
                </a:solidFill>
                <a:latin typeface="Dax Medium Tr"/>
                <a:ea typeface="+mn-ea"/>
                <a:cs typeface="Dax Medium Tr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dirty="0" smtClean="0"/>
              <a:t>gg.aa.yyyy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9990" y="476672"/>
            <a:ext cx="4182533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68341" y="6453336"/>
            <a:ext cx="2065867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 (Klas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43984"/>
            <a:ext cx="12192000" cy="10414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A4A7"/>
              </a:buClr>
              <a:buFont typeface="Wingdings" panose="05000000000000000000" pitchFamily="2" charset="2"/>
              <a:buChar char="§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Clr>
                <a:srgbClr val="16A4A7"/>
              </a:buCl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5"/>
          </p:nvPr>
        </p:nvSpPr>
        <p:spPr>
          <a:xfrm>
            <a:off x="9299872" y="6520260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F5B7497-4C70-4BF2-BFC6-49ECBCD68171}" type="datetime1">
              <a:rPr lang="tr-TR" smtClean="0"/>
              <a:pPr/>
              <a:t>8.03.2021</a:t>
            </a:fld>
            <a:endParaRPr lang="tr-TR" dirty="0"/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7"/>
          </p:nvPr>
        </p:nvSpPr>
        <p:spPr>
          <a:xfrm>
            <a:off x="527381" y="6356351"/>
            <a:ext cx="96010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E2198E-22F6-4CB8-A605-079F15B3062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9" name="Metin Yer Tutucusu 18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285404"/>
            <a:ext cx="825589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16A4A7"/>
                </a:solidFill>
                <a:latin typeface="Dax Bold Tr"/>
                <a:cs typeface="Dax Bold Tr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tr-TR" dirty="0" smtClean="0"/>
              <a:t>Slayt Başlığı Yazınız</a:t>
            </a:r>
            <a:endParaRPr lang="tr-TR" dirty="0"/>
          </a:p>
        </p:txBody>
      </p:sp>
      <p:pic>
        <p:nvPicPr>
          <p:cNvPr id="11" name="Content Placeholder 5" descr="Screen Shot 2016-12-27 at 3.16.52 AM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b="-14102"/>
          <a:stretch/>
        </p:blipFill>
        <p:spPr>
          <a:xfrm>
            <a:off x="9264352" y="332656"/>
            <a:ext cx="2343168" cy="43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4229" y="6453336"/>
            <a:ext cx="2065867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7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1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79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92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35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91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5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15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54BA-0014-4CCB-ABA5-B77CED603FCE}" type="datetimeFigureOut">
              <a:rPr lang="tr-TR" smtClean="0"/>
              <a:t>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9F99-26A3-48A4-A983-5D6577B86C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1847528" y="4149080"/>
            <a:ext cx="8424936" cy="216024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BAYBURT ÜNİVERSİTESİ </a:t>
            </a:r>
          </a:p>
          <a:p>
            <a:pPr algn="ctr"/>
            <a:r>
              <a:rPr lang="tr-TR" sz="3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BİYOMEDİKAL CİHAZ TEKNOLOJİSİ PROGRAMI</a:t>
            </a:r>
          </a:p>
          <a:p>
            <a:pPr algn="ctr"/>
            <a:r>
              <a:rPr lang="tr-TR" sz="3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BİYOMEDİKAL ENSTRÜMANTASYON</a:t>
            </a:r>
          </a:p>
          <a:p>
            <a:pPr algn="ctr"/>
            <a:r>
              <a:rPr lang="tr-TR" sz="32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lang="tr-TR" sz="3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Gör. Aykut COŞKUN</a:t>
            </a:r>
          </a:p>
        </p:txBody>
      </p:sp>
    </p:spTree>
    <p:extLst>
      <p:ext uri="{BB962C8B-B14F-4D97-AF65-F5344CB8AC3E}">
        <p14:creationId xmlns:p14="http://schemas.microsoft.com/office/powerpoint/2010/main" val="3170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Aktuatör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Fiziksel bir olay </a:t>
            </a:r>
            <a:r>
              <a:rPr lang="tr-TR" sz="2800" dirty="0" smtClean="0"/>
              <a:t>oluşturarak </a:t>
            </a:r>
            <a:r>
              <a:rPr lang="tr-TR" sz="2800" dirty="0"/>
              <a:t>fiziksel bir büyüklüğü ölçen elektronik devre elemanlarıdır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Örn</a:t>
            </a:r>
            <a:r>
              <a:rPr lang="tr-TR" sz="2800" b="1" dirty="0" smtClean="0"/>
              <a:t>. </a:t>
            </a:r>
            <a:r>
              <a:rPr lang="tr-TR" sz="2800" dirty="0" err="1" smtClean="0"/>
              <a:t>pH</a:t>
            </a:r>
            <a:r>
              <a:rPr lang="tr-TR" sz="2800" dirty="0" smtClean="0"/>
              <a:t> </a:t>
            </a:r>
            <a:r>
              <a:rPr lang="tr-TR" sz="2800" dirty="0"/>
              <a:t>metre.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/>
        </p:blipFill>
        <p:spPr>
          <a:xfrm>
            <a:off x="3647766" y="4068476"/>
            <a:ext cx="6498299" cy="21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Aktuatör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/>
              <a:t>Sense: </a:t>
            </a:r>
            <a:r>
              <a:rPr lang="tr-TR" sz="2800" dirty="0" smtClean="0"/>
              <a:t>Algılama,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Actuate</a:t>
            </a:r>
            <a:r>
              <a:rPr lang="tr-TR" sz="2800" b="1" dirty="0" smtClean="0"/>
              <a:t>: </a:t>
            </a:r>
            <a:r>
              <a:rPr lang="tr-TR" sz="2800" dirty="0" smtClean="0"/>
              <a:t>Harekete geçirmek, kontrol etmek 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Electronics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Interface</a:t>
            </a:r>
            <a:r>
              <a:rPr lang="tr-TR" sz="2800" b="1" dirty="0" smtClean="0"/>
              <a:t>: </a:t>
            </a:r>
            <a:r>
              <a:rPr lang="tr-TR" sz="2800" dirty="0" smtClean="0"/>
              <a:t>Elektronik </a:t>
            </a:r>
            <a:r>
              <a:rPr lang="tr-TR" sz="2800" dirty="0" err="1" smtClean="0"/>
              <a:t>Arayüz</a:t>
            </a:r>
            <a:endParaRPr lang="tr-TR" sz="2800" dirty="0" smtClean="0"/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Computation</a:t>
            </a:r>
            <a:r>
              <a:rPr lang="tr-TR" sz="2800" b="1" dirty="0" smtClean="0"/>
              <a:t>: </a:t>
            </a:r>
            <a:r>
              <a:rPr lang="tr-TR" sz="2800" dirty="0" smtClean="0"/>
              <a:t>Hesaplama, </a:t>
            </a:r>
            <a:r>
              <a:rPr lang="tr-TR" sz="2800" b="1" dirty="0" err="1" smtClean="0"/>
              <a:t>Tissue</a:t>
            </a:r>
            <a:r>
              <a:rPr lang="tr-TR" sz="2800" b="1" dirty="0" smtClean="0"/>
              <a:t>: </a:t>
            </a:r>
            <a:r>
              <a:rPr lang="tr-TR" sz="2800" dirty="0" smtClean="0"/>
              <a:t>Doku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45" y="3278417"/>
            <a:ext cx="5536224" cy="32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Bölümü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3200" dirty="0"/>
              <a:t>Biyokimyasal , </a:t>
            </a:r>
            <a:r>
              <a:rPr lang="tr-TR" sz="3200" dirty="0" err="1"/>
              <a:t>biyoelektriksel</a:t>
            </a:r>
            <a:r>
              <a:rPr lang="tr-TR" sz="3200" dirty="0"/>
              <a:t>, veya biyofiziksel değişkenleri hissedebilmelidir</a:t>
            </a:r>
            <a:r>
              <a:rPr lang="tr-T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7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Aktuator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Bölümü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/>
              <a:t>Bir </a:t>
            </a:r>
            <a:r>
              <a:rPr lang="tr-TR" sz="2800" dirty="0"/>
              <a:t>mekanizmayı veya sistemi kontrol eden veya hareket ettiren bir tür motordur.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Biyokimyasal</a:t>
            </a:r>
            <a:r>
              <a:rPr lang="tr-TR" sz="2800" dirty="0"/>
              <a:t>, </a:t>
            </a:r>
            <a:r>
              <a:rPr lang="tr-TR" sz="2800" dirty="0" err="1"/>
              <a:t>biyoelektriksel</a:t>
            </a:r>
            <a:r>
              <a:rPr lang="tr-TR" sz="2800" dirty="0"/>
              <a:t> veya biyofiziksel değişkenleri kontrol edebilmelidir</a:t>
            </a:r>
            <a:r>
              <a:rPr lang="tr-T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5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Elektronik Arabirim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/>
              <a:t>Sensör</a:t>
            </a:r>
            <a:r>
              <a:rPr lang="tr-TR" sz="2800" dirty="0"/>
              <a:t> ve </a:t>
            </a:r>
            <a:r>
              <a:rPr lang="tr-TR" sz="2800" dirty="0" err="1" smtClean="0"/>
              <a:t>aktuatörlerin</a:t>
            </a:r>
            <a:r>
              <a:rPr lang="tr-TR" sz="2800" dirty="0" smtClean="0"/>
              <a:t> </a:t>
            </a:r>
            <a:r>
              <a:rPr lang="tr-TR" sz="2800" dirty="0"/>
              <a:t>Elektriksel karakteristiklerini hesaplama ve ölçmeyle karşılaştırabilmelidir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 smtClean="0"/>
              <a:t>Sensörlerin</a:t>
            </a:r>
            <a:r>
              <a:rPr lang="tr-TR" sz="2800" dirty="0" smtClean="0"/>
              <a:t> </a:t>
            </a:r>
            <a:r>
              <a:rPr lang="tr-TR" sz="2800" dirty="0"/>
              <a:t>Sinyal gürültü oranını korumalıdır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 smtClean="0"/>
              <a:t>Sensör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 smtClean="0"/>
              <a:t>aktuatörlerin</a:t>
            </a:r>
            <a:r>
              <a:rPr lang="tr-TR" sz="2800" dirty="0" smtClean="0"/>
              <a:t> </a:t>
            </a:r>
            <a:r>
              <a:rPr lang="tr-TR" sz="2800" dirty="0" err="1" smtClean="0"/>
              <a:t>band</a:t>
            </a:r>
            <a:r>
              <a:rPr lang="tr-TR" sz="2800" dirty="0" smtClean="0"/>
              <a:t> genişliğini </a:t>
            </a:r>
            <a:r>
              <a:rPr lang="tr-TR" sz="2800" dirty="0"/>
              <a:t>(</a:t>
            </a:r>
            <a:r>
              <a:rPr lang="tr-TR" sz="2800" dirty="0" err="1"/>
              <a:t>i.e</a:t>
            </a:r>
            <a:r>
              <a:rPr lang="tr-TR" sz="2800" dirty="0"/>
              <a:t>. time </a:t>
            </a:r>
            <a:r>
              <a:rPr lang="tr-TR" sz="2800" dirty="0" err="1"/>
              <a:t>response</a:t>
            </a:r>
            <a:r>
              <a:rPr lang="tr-TR" sz="2800" dirty="0"/>
              <a:t>) korumalıdır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 smtClean="0"/>
              <a:t>Sensör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 smtClean="0"/>
              <a:t>aktuatörlerle</a:t>
            </a:r>
            <a:r>
              <a:rPr lang="tr-TR" sz="2800" dirty="0" smtClean="0"/>
              <a:t> güvenli </a:t>
            </a:r>
            <a:r>
              <a:rPr lang="tr-TR" sz="2800" dirty="0"/>
              <a:t>bir arabirim sağlamalıdır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Sistem </a:t>
            </a:r>
            <a:r>
              <a:rPr lang="tr-TR" sz="2800" dirty="0"/>
              <a:t>için sinyal işleme fonksiyonlarını üretmelidir.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8140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Biyomedikal Cihazın Performansı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Lineer olmalıdır (doğru orantılı</a:t>
            </a:r>
            <a:r>
              <a:rPr lang="tr-TR" sz="28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Duyarlılığı </a:t>
            </a:r>
            <a:r>
              <a:rPr lang="tr-TR" sz="2800" dirty="0"/>
              <a:t>yüksek olmalıdır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Cevap </a:t>
            </a:r>
            <a:r>
              <a:rPr lang="tr-TR" sz="2800" dirty="0"/>
              <a:t>süreleri kısa </a:t>
            </a:r>
            <a:r>
              <a:rPr lang="tr-TR" sz="2800" dirty="0" smtClean="0"/>
              <a:t>olmalıdır.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Doğruluğu </a:t>
            </a:r>
            <a:r>
              <a:rPr lang="tr-TR" sz="2800" dirty="0"/>
              <a:t>yüksek olmalıdır(1000. ölçümde de 1. ölçümdeki değeri vermeli</a:t>
            </a:r>
            <a:r>
              <a:rPr lang="tr-TR" sz="28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Hafızalı </a:t>
            </a:r>
            <a:r>
              <a:rPr lang="tr-TR" sz="2800" dirty="0"/>
              <a:t>olmalıdır (eski haline dönebilmelidir</a:t>
            </a:r>
            <a:r>
              <a:rPr lang="tr-TR" sz="28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Sıfır </a:t>
            </a:r>
            <a:r>
              <a:rPr lang="tr-TR" sz="2800" dirty="0"/>
              <a:t>kalibrasyonu yapılabilmelidir (giriş “0” iken çıkış “0” yapılabilmelidir)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126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Biyomedikal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Enstrümantasyon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Ölçme Yöntemleri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Direct / </a:t>
            </a:r>
            <a:r>
              <a:rPr lang="tr-TR" sz="2800" dirty="0" err="1" smtClean="0"/>
              <a:t>Indirect</a:t>
            </a:r>
            <a:r>
              <a:rPr lang="tr-TR" sz="2800" dirty="0" smtClean="0"/>
              <a:t>  (Doğrudan / Dolaylı)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 smtClean="0"/>
              <a:t>Invasive</a:t>
            </a:r>
            <a:r>
              <a:rPr lang="tr-TR" sz="2800" dirty="0" smtClean="0"/>
              <a:t> </a:t>
            </a:r>
            <a:r>
              <a:rPr lang="tr-TR" sz="2800" dirty="0"/>
              <a:t>/ </a:t>
            </a:r>
            <a:r>
              <a:rPr lang="tr-TR" sz="2800" dirty="0" err="1" smtClean="0"/>
              <a:t>noninvasive</a:t>
            </a:r>
            <a:r>
              <a:rPr lang="tr-TR" sz="2800" dirty="0" smtClean="0"/>
              <a:t>(Cerrahi işlem Gerektirmeyen)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 smtClean="0"/>
              <a:t>Contact</a:t>
            </a:r>
            <a:r>
              <a:rPr lang="tr-TR" sz="2800" dirty="0" smtClean="0"/>
              <a:t> </a:t>
            </a:r>
            <a:r>
              <a:rPr lang="tr-TR" sz="2800" dirty="0"/>
              <a:t>/ </a:t>
            </a:r>
            <a:r>
              <a:rPr lang="tr-TR" sz="2800" dirty="0" smtClean="0"/>
              <a:t>Remote (bağlantılı / uzaktan)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Sense </a:t>
            </a:r>
            <a:r>
              <a:rPr lang="tr-TR" sz="2800" dirty="0"/>
              <a:t>/ </a:t>
            </a:r>
            <a:r>
              <a:rPr lang="tr-TR" sz="2800" dirty="0" err="1" smtClean="0"/>
              <a:t>Actuate</a:t>
            </a:r>
            <a:r>
              <a:rPr lang="tr-TR" sz="2800" dirty="0" smtClean="0"/>
              <a:t> (algılama / kontrol etme)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Gerçek </a:t>
            </a:r>
            <a:r>
              <a:rPr lang="tr-TR" sz="2800" dirty="0"/>
              <a:t>- zamanlı / İstatiksel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338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Ölçme sistemi fiziksel parametreyi direk olarak ölçer, örneğin arterden geçen kan miktarının ölçülmesi, veya incelenmek istenen fiziksel parametreye bağlı başka bir parametre ölçülür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 Direct</a:t>
            </a:r>
            <a:r>
              <a:rPr lang="tr-TR" sz="2800" dirty="0"/>
              <a:t>: </a:t>
            </a:r>
            <a:r>
              <a:rPr lang="tr-TR" sz="2800" dirty="0" err="1" smtClean="0"/>
              <a:t>Temp</a:t>
            </a:r>
            <a:r>
              <a:rPr lang="tr-TR" sz="2800" dirty="0" smtClean="0"/>
              <a:t> (Sıcaklık), </a:t>
            </a:r>
            <a:r>
              <a:rPr lang="tr-TR" sz="2800" dirty="0" err="1"/>
              <a:t>Indirect</a:t>
            </a:r>
            <a:r>
              <a:rPr lang="tr-TR" sz="2800" dirty="0"/>
              <a:t> : SpO2 </a:t>
            </a:r>
            <a:r>
              <a:rPr lang="tr-TR" sz="2800" dirty="0" smtClean="0"/>
              <a:t>(kandaki </a:t>
            </a:r>
            <a:r>
              <a:rPr lang="tr-TR" sz="2800" dirty="0"/>
              <a:t>oksijen </a:t>
            </a:r>
            <a:r>
              <a:rPr lang="tr-TR" sz="2800" dirty="0" smtClean="0"/>
              <a:t>miktarı)</a:t>
            </a:r>
          </a:p>
        </p:txBody>
      </p:sp>
    </p:spTree>
    <p:extLst>
      <p:ext uri="{BB962C8B-B14F-4D97-AF65-F5344CB8AC3E}">
        <p14:creationId xmlns:p14="http://schemas.microsoft.com/office/powerpoint/2010/main" val="13359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/Remote (bağlantılı / uzaktan)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Kas fiberlerinde </a:t>
            </a:r>
            <a:r>
              <a:rPr lang="tr-TR" sz="2800" dirty="0" err="1"/>
              <a:t>strain</a:t>
            </a:r>
            <a:r>
              <a:rPr lang="tr-TR" sz="2800" dirty="0"/>
              <a:t> </a:t>
            </a:r>
            <a:r>
              <a:rPr lang="tr-TR" sz="2800" dirty="0" err="1"/>
              <a:t>gage</a:t>
            </a:r>
            <a:r>
              <a:rPr lang="tr-TR" sz="2800" dirty="0"/>
              <a:t> </a:t>
            </a:r>
            <a:r>
              <a:rPr lang="tr-TR" sz="2800" dirty="0" err="1"/>
              <a:t>sensör</a:t>
            </a:r>
            <a:r>
              <a:rPr lang="tr-TR" sz="2800" dirty="0"/>
              <a:t> takarak </a:t>
            </a:r>
            <a:r>
              <a:rPr lang="tr-TR" sz="2800" dirty="0" err="1"/>
              <a:t>kas’daki</a:t>
            </a:r>
            <a:r>
              <a:rPr lang="tr-TR" sz="2800" dirty="0"/>
              <a:t> zorlama ve deformasyonu ölçer. MRI veya </a:t>
            </a:r>
            <a:r>
              <a:rPr lang="tr-TR" sz="2800" dirty="0" err="1"/>
              <a:t>ultrasonik</a:t>
            </a:r>
            <a:r>
              <a:rPr lang="tr-TR" sz="2800" dirty="0"/>
              <a:t> görüntüleme sistemi içerdeki deformasyonu ve zorlamayı organa temas etmeden ölçer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Remote </a:t>
            </a:r>
            <a:r>
              <a:rPr lang="tr-TR" sz="2800" dirty="0"/>
              <a:t>Röntgen.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9752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Actuate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err="1"/>
              <a:t>Sensörler</a:t>
            </a:r>
            <a:r>
              <a:rPr lang="tr-TR" sz="2800" dirty="0"/>
              <a:t> biyokimyasal, </a:t>
            </a:r>
            <a:r>
              <a:rPr lang="tr-TR" sz="2800" dirty="0" err="1"/>
              <a:t>biyoelektriksel</a:t>
            </a:r>
            <a:r>
              <a:rPr lang="tr-TR" sz="2800" dirty="0"/>
              <a:t> veya biyofiziksel </a:t>
            </a:r>
            <a:r>
              <a:rPr lang="tr-TR" sz="2800"/>
              <a:t>parametreleri </a:t>
            </a:r>
            <a:r>
              <a:rPr lang="tr-TR" sz="2800" b="1" smtClean="0"/>
              <a:t>algılar</a:t>
            </a:r>
            <a:r>
              <a:rPr lang="tr-TR" sz="2800" dirty="0" smtClean="0"/>
              <a:t>. </a:t>
            </a:r>
            <a:r>
              <a:rPr lang="tr-TR" sz="2800" b="1" dirty="0" err="1"/>
              <a:t>Aktuatörler</a:t>
            </a:r>
            <a:r>
              <a:rPr lang="tr-TR" sz="2800" b="1" dirty="0"/>
              <a:t> </a:t>
            </a:r>
            <a:r>
              <a:rPr lang="tr-TR" sz="2800" dirty="0"/>
              <a:t>dış ajanlarla direk veya dolaylı olarak temas ederek biyokimyasal, </a:t>
            </a:r>
            <a:r>
              <a:rPr lang="tr-TR" sz="2800" dirty="0" err="1"/>
              <a:t>biyoelektriksel</a:t>
            </a:r>
            <a:r>
              <a:rPr lang="tr-TR" sz="2800" dirty="0"/>
              <a:t> veya biyofiziksel parametreleri </a:t>
            </a:r>
            <a:r>
              <a:rPr lang="tr-TR" sz="2800" b="1" dirty="0"/>
              <a:t>ölçer ve/veya kontrol ederler</a:t>
            </a:r>
            <a:r>
              <a:rPr lang="tr-TR" sz="2800" dirty="0"/>
              <a:t>. 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305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1847528" y="4149080"/>
            <a:ext cx="8424936" cy="2160240"/>
          </a:xfrm>
        </p:spPr>
        <p:txBody>
          <a:bodyPr>
            <a:noAutofit/>
          </a:bodyPr>
          <a:lstStyle/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lang="tr-TR" sz="3200" spc="-5" dirty="0">
                <a:latin typeface="Calibri"/>
                <a:cs typeface="Calibri"/>
              </a:rPr>
              <a:t>1</a:t>
            </a:r>
            <a:r>
              <a:rPr lang="tr-TR" sz="3200" spc="-5" dirty="0" smtClean="0">
                <a:latin typeface="Calibri"/>
                <a:cs typeface="Calibri"/>
              </a:rPr>
              <a:t>.DERS</a:t>
            </a:r>
            <a:endParaRPr lang="tr-TR" sz="3200" spc="-5" dirty="0" smtClean="0">
              <a:latin typeface="Calibri"/>
              <a:cs typeface="Calibri"/>
            </a:endParaRPr>
          </a:p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lang="tr-TR" sz="3200" spc="-5" dirty="0" smtClean="0">
                <a:latin typeface="Calibri"/>
                <a:cs typeface="Calibri"/>
              </a:rPr>
              <a:t>DERS </a:t>
            </a:r>
            <a:r>
              <a:rPr lang="tr-TR" sz="3200" spc="-5" dirty="0" err="1" smtClean="0">
                <a:latin typeface="Calibri"/>
                <a:cs typeface="Calibri"/>
              </a:rPr>
              <a:t>KONUSU:Biyomedikal</a:t>
            </a:r>
            <a:r>
              <a:rPr lang="tr-TR" sz="3200" spc="-5" dirty="0" smtClean="0">
                <a:latin typeface="Calibri"/>
                <a:cs typeface="Calibri"/>
              </a:rPr>
              <a:t> </a:t>
            </a:r>
            <a:r>
              <a:rPr lang="tr-TR" sz="3200" spc="-5" dirty="0" err="1" smtClean="0">
                <a:latin typeface="Calibri"/>
                <a:cs typeface="Calibri"/>
              </a:rPr>
              <a:t>Enstrümantasyon</a:t>
            </a:r>
            <a:r>
              <a:rPr lang="tr-TR" sz="3200" spc="-5" dirty="0" smtClean="0">
                <a:latin typeface="Calibri"/>
                <a:cs typeface="Calibri"/>
              </a:rPr>
              <a:t> Tarihçesi</a:t>
            </a:r>
          </a:p>
        </p:txBody>
      </p:sp>
    </p:spTree>
    <p:extLst>
      <p:ext uri="{BB962C8B-B14F-4D97-AF65-F5344CB8AC3E}">
        <p14:creationId xmlns:p14="http://schemas.microsoft.com/office/powerpoint/2010/main" val="37405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 – zaman / İstatistiksel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İstatistiksel enstrümanlar fizyolojik parametrelerin geçici ortalamalarını alır. Gerçek zamanlı enstrümanlar ölçülecek fizyolojik parametreden daha hızlı bir sürede cevap verirler. Gerçek zamanlıya örnek; </a:t>
            </a:r>
            <a:r>
              <a:rPr lang="tr-TR" sz="2800" dirty="0" smtClean="0"/>
              <a:t>ultrason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İstatistiksel: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 smtClean="0"/>
              <a:t>Averaged</a:t>
            </a:r>
            <a:r>
              <a:rPr lang="tr-TR" sz="2800" dirty="0"/>
              <a:t>   EMG </a:t>
            </a:r>
            <a:r>
              <a:rPr lang="tr-TR" sz="2800" dirty="0" smtClean="0"/>
              <a:t>(Vücudumuzdaki </a:t>
            </a:r>
            <a:r>
              <a:rPr lang="tr-TR" sz="2800" dirty="0"/>
              <a:t>sinirlerin ve kasların elektriksel yöntemlerle incelenmesi).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1284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filtreleme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Ölçülen işarette Gürültüyü elemek / ayıklamak için: (elektromanyetik gürültü, şebeke gürültüsü, </a:t>
            </a:r>
            <a:r>
              <a:rPr lang="tr-TR" sz="2800" dirty="0" err="1"/>
              <a:t>sensörün</a:t>
            </a:r>
            <a:r>
              <a:rPr lang="tr-TR" sz="2800" dirty="0"/>
              <a:t> titreşmesi, vb</a:t>
            </a:r>
            <a:r>
              <a:rPr lang="tr-TR" sz="2800" dirty="0" smtClean="0"/>
              <a:t>.)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Ölçülecek </a:t>
            </a:r>
            <a:r>
              <a:rPr lang="tr-TR" sz="2800" dirty="0"/>
              <a:t>olan işaretin frekansı hesaplamak için filtreler kullanılır.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708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filtreleme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48" y="1671484"/>
            <a:ext cx="9047407" cy="3982064"/>
          </a:xfrm>
        </p:spPr>
      </p:pic>
    </p:spTree>
    <p:extLst>
      <p:ext uri="{BB962C8B-B14F-4D97-AF65-F5344CB8AC3E}">
        <p14:creationId xmlns:p14="http://schemas.microsoft.com/office/powerpoint/2010/main" val="27979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Enstrümantasyon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Nicel (veya bazı zamanlar nitel) miktar ölçmek için kullanılan cihazlara </a:t>
            </a:r>
            <a:r>
              <a:rPr lang="tr-TR" sz="2800" b="1" dirty="0"/>
              <a:t>Enstrümanlar (Instruments), </a:t>
            </a:r>
            <a:r>
              <a:rPr lang="tr-TR" sz="2800" dirty="0" smtClean="0"/>
              <a:t>bu işleme </a:t>
            </a:r>
            <a:r>
              <a:rPr lang="tr-TR" sz="2800" dirty="0"/>
              <a:t>de </a:t>
            </a:r>
            <a:r>
              <a:rPr lang="tr-TR" sz="2800" b="1" dirty="0" err="1"/>
              <a:t>Enstrümantasyon</a:t>
            </a:r>
            <a:r>
              <a:rPr lang="tr-TR" sz="2800" dirty="0"/>
              <a:t> adı </a:t>
            </a:r>
            <a:r>
              <a:rPr lang="tr-TR" sz="2800" dirty="0" smtClean="0"/>
              <a:t>verilir.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1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Biyomedikal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Enstrümantasyon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Bütün biyomedikal cihazlar, hastadan belli bir fiziksel büyüklüğün miktarını ölçer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Nicel </a:t>
            </a:r>
            <a:r>
              <a:rPr lang="tr-TR" sz="2800" dirty="0"/>
              <a:t>sonuçlar verir.</a:t>
            </a:r>
          </a:p>
        </p:txBody>
      </p:sp>
    </p:spTree>
    <p:extLst>
      <p:ext uri="{BB962C8B-B14F-4D97-AF65-F5344CB8AC3E}">
        <p14:creationId xmlns:p14="http://schemas.microsoft.com/office/powerpoint/2010/main" val="2832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Enstrümantasyon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Terimleri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/>
              <a:t>Hassasiyet</a:t>
            </a:r>
            <a:r>
              <a:rPr lang="tr-TR" sz="2800" b="1" dirty="0" smtClean="0"/>
              <a:t>: </a:t>
            </a:r>
            <a:r>
              <a:rPr lang="tr-TR" sz="2800" dirty="0" smtClean="0"/>
              <a:t>Girişin </a:t>
            </a:r>
            <a:r>
              <a:rPr lang="tr-TR" sz="2800" dirty="0"/>
              <a:t>küçük değişimlerinde çıkışta  değişimin ölçülebilmesidir. Algılayıcının hassasiyeti, o algılayıcının çıkış </a:t>
            </a:r>
            <a:r>
              <a:rPr lang="tr-TR" sz="2800" dirty="0" err="1"/>
              <a:t>karakterteristiğine</a:t>
            </a:r>
            <a:r>
              <a:rPr lang="tr-TR" sz="2800" dirty="0"/>
              <a:t> ait eğrinin eğimidir. Bir başka deyişle ne kadar küçük bir değişimi ölçebildiğinin ölçüsüdür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 </a:t>
            </a:r>
            <a:r>
              <a:rPr lang="tr-TR" sz="2800" b="1" dirty="0" smtClean="0"/>
              <a:t>Hassasiyet hatası: </a:t>
            </a:r>
            <a:r>
              <a:rPr lang="tr-TR" sz="2800" dirty="0"/>
              <a:t>İdeal karakteristik eğriden sapma olarak tanımlanır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 </a:t>
            </a:r>
            <a:r>
              <a:rPr lang="tr-TR" sz="2800" b="1" dirty="0" smtClean="0"/>
              <a:t>Ölçüm aralığı: </a:t>
            </a:r>
            <a:r>
              <a:rPr lang="tr-TR" sz="2800" dirty="0"/>
              <a:t>Algılayıcının cevap verebildiği etkinin minimum ve maksimum değerlerdir</a:t>
            </a:r>
            <a:r>
              <a:rPr lang="tr-T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6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Enstrümantasyon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Terimleri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0" y="1337349"/>
            <a:ext cx="5042159" cy="4648439"/>
          </a:xfrm>
        </p:spPr>
      </p:pic>
    </p:spTree>
    <p:extLst>
      <p:ext uri="{BB962C8B-B14F-4D97-AF65-F5344CB8AC3E}">
        <p14:creationId xmlns:p14="http://schemas.microsoft.com/office/powerpoint/2010/main" val="21037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Enstrümantasyon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Terimleri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/>
              <a:t>Kararlılık: </a:t>
            </a:r>
            <a:r>
              <a:rPr lang="tr-TR" sz="2800" dirty="0" smtClean="0"/>
              <a:t>Aynı </a:t>
            </a:r>
            <a:r>
              <a:rPr lang="tr-TR" sz="2800" dirty="0"/>
              <a:t>giriş için her ölçümde aynı sonucu </a:t>
            </a:r>
            <a:r>
              <a:rPr lang="tr-TR" sz="2800" dirty="0" smtClean="0"/>
              <a:t>vermesi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/>
              <a:t>Doğruluk: </a:t>
            </a:r>
            <a:r>
              <a:rPr lang="tr-TR" sz="2800" dirty="0" smtClean="0"/>
              <a:t>Gerçek </a:t>
            </a:r>
            <a:r>
              <a:rPr lang="tr-TR" sz="2800" dirty="0"/>
              <a:t>değer ile Ölçülen değer (Gerçek </a:t>
            </a:r>
            <a:r>
              <a:rPr lang="tr-TR" sz="2800" dirty="0" err="1"/>
              <a:t>değerÖlçülen</a:t>
            </a:r>
            <a:r>
              <a:rPr lang="tr-TR" sz="2800" dirty="0"/>
              <a:t> değer) arasındaki fark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/>
              <a:t>Lineerlik: </a:t>
            </a:r>
            <a:r>
              <a:rPr lang="tr-TR" sz="2800" dirty="0" smtClean="0"/>
              <a:t>Ölçüm </a:t>
            </a:r>
            <a:r>
              <a:rPr lang="tr-TR" sz="2800" dirty="0"/>
              <a:t>aralığının bütün değerlerinde doğru çıkış vermesi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Doğrusallık</a:t>
            </a:r>
            <a:r>
              <a:rPr lang="tr-TR" sz="2800" b="1" dirty="0" smtClean="0"/>
              <a:t>: </a:t>
            </a:r>
            <a:r>
              <a:rPr lang="tr-TR" sz="2800" dirty="0" smtClean="0"/>
              <a:t>Bir </a:t>
            </a:r>
            <a:r>
              <a:rPr lang="tr-TR" sz="2800" dirty="0"/>
              <a:t>algılayıcının </a:t>
            </a:r>
            <a:r>
              <a:rPr lang="tr-TR" sz="2800" dirty="0" err="1"/>
              <a:t>doğrusallığı</a:t>
            </a:r>
            <a:r>
              <a:rPr lang="tr-TR" sz="2800" dirty="0"/>
              <a:t>, algılayıcının ölçülen eğrisinin ideal eğriden ne kadar saptığıyla bağlantılı bir ifade ile </a:t>
            </a:r>
            <a:r>
              <a:rPr lang="tr-TR" sz="2800" dirty="0" smtClean="0"/>
              <a:t>tanımlanır.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Tekrarlanabilirlik</a:t>
            </a:r>
            <a:r>
              <a:rPr lang="tr-TR" sz="2800" b="1" dirty="0" smtClean="0"/>
              <a:t>: </a:t>
            </a:r>
            <a:r>
              <a:rPr lang="tr-TR" sz="2800" dirty="0" smtClean="0"/>
              <a:t>Aynı </a:t>
            </a:r>
            <a:r>
              <a:rPr lang="tr-TR" sz="2800" dirty="0"/>
              <a:t>giriş değerlerinde hep aynı çıkış sonuçlarını </a:t>
            </a:r>
            <a:r>
              <a:rPr lang="tr-TR" sz="2800" dirty="0" smtClean="0"/>
              <a:t>vermesi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/>
              <a:t>Sıfır kalibrasyonu: </a:t>
            </a:r>
            <a:r>
              <a:rPr lang="tr-TR" sz="2800" dirty="0"/>
              <a:t>Girişin herhangi bir değerinde çıkışın “0” yapılabilmesi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/>
              <a:t>Lineerlik kalibrasyonu: </a:t>
            </a:r>
            <a:r>
              <a:rPr lang="tr-TR" sz="2800" dirty="0" smtClean="0"/>
              <a:t>Ölçülecek </a:t>
            </a:r>
            <a:r>
              <a:rPr lang="tr-TR" sz="2800" dirty="0"/>
              <a:t>sinyalin bütün çalışma aralığında kalibrasyon yapılabilmesi.</a:t>
            </a:r>
          </a:p>
        </p:txBody>
      </p:sp>
    </p:spTree>
    <p:extLst>
      <p:ext uri="{BB962C8B-B14F-4D97-AF65-F5344CB8AC3E}">
        <p14:creationId xmlns:p14="http://schemas.microsoft.com/office/powerpoint/2010/main" val="30856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Fiziksel bir büyüklüğü ölçebilen </a:t>
            </a:r>
            <a:r>
              <a:rPr lang="tr-TR" sz="2800" dirty="0" err="1"/>
              <a:t>biyoelektriksel</a:t>
            </a:r>
            <a:r>
              <a:rPr lang="tr-TR" sz="2800" dirty="0"/>
              <a:t>, biyokimyasal ve biyofiziksel değişkenleri hissedebilen elektronik devre elemanlarıdır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Örn</a:t>
            </a:r>
            <a:r>
              <a:rPr lang="tr-TR" sz="2800" b="1" dirty="0" smtClean="0"/>
              <a:t>. </a:t>
            </a:r>
            <a:r>
              <a:rPr lang="tr-TR" sz="2800" dirty="0" err="1" smtClean="0"/>
              <a:t>Termistör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05" y="2880371"/>
            <a:ext cx="3683189" cy="27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Transduser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Belli bir fiziksel büyüklüğü ölçen ve bu büyüklüğü başka bir fiziksel büyüklüğe dönüştüren elektronik devre elemanlarıdır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err="1" smtClean="0"/>
              <a:t>Örn</a:t>
            </a:r>
            <a:r>
              <a:rPr lang="tr-TR" sz="2800" b="1" dirty="0" smtClean="0"/>
              <a:t>. </a:t>
            </a:r>
            <a:r>
              <a:rPr lang="tr-TR" sz="2800" dirty="0" smtClean="0"/>
              <a:t>Voltmetre</a:t>
            </a:r>
            <a:r>
              <a:rPr lang="tr-TR" sz="2800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22" y="2989006"/>
            <a:ext cx="4440723" cy="32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655</Words>
  <Application>Microsoft Office PowerPoint</Application>
  <PresentationFormat>Geniş ekran</PresentationFormat>
  <Paragraphs>77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Dax Bold Tr</vt:lpstr>
      <vt:lpstr>Dax Medium Tr</vt:lpstr>
      <vt:lpstr>Helvetica</vt:lpstr>
      <vt:lpstr>Tahoma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BAYBURT ÜNİVERSİTESİ  SAHA GÖZLEM RAPORU</dc:title>
  <dc:creator>Windows Kullanıcısı</dc:creator>
  <cp:lastModifiedBy>BayUni</cp:lastModifiedBy>
  <cp:revision>615</cp:revision>
  <dcterms:created xsi:type="dcterms:W3CDTF">2018-06-29T12:03:05Z</dcterms:created>
  <dcterms:modified xsi:type="dcterms:W3CDTF">2021-03-08T18:19:55Z</dcterms:modified>
</cp:coreProperties>
</file>