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</p:sldIdLst>
  <p:sldSz cx="12192000" cy="6858000"/>
  <p:notesSz cx="9866313" cy="67357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7A88B-A4A4-4FE8-BF4C-DF0FE508C22E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EE9F-4947-493D-AF8B-E6A9AFFD82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313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85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33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3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27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64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63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48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16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51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0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44F4-F44D-4D55-BE3E-6C29D47B8BA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0031-BE77-4C3C-A0F8-A3717412A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7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Sinir Sistemi (</a:t>
            </a:r>
            <a:r>
              <a:rPr lang="tr-TR" b="1" dirty="0" err="1"/>
              <a:t>Systema</a:t>
            </a:r>
            <a:r>
              <a:rPr lang="tr-TR" b="1" dirty="0"/>
              <a:t> </a:t>
            </a:r>
            <a:r>
              <a:rPr lang="tr-TR" b="1" dirty="0" err="1"/>
              <a:t>Nervosum</a:t>
            </a:r>
            <a:r>
              <a:rPr lang="tr-TR" b="1" dirty="0"/>
              <a:t>)</a:t>
            </a:r>
            <a:endParaRPr lang="tr-TR" dirty="0"/>
          </a:p>
          <a:p>
            <a:r>
              <a:rPr lang="tr-TR" dirty="0"/>
              <a:t>Sinir sistemi, organizmaya ait doku ve hücrelerin birbirleriyle ve dış ortamla haberleşmesini sağlayan sistemdir. Vücut dengesinin sağlanması için dış ve iç çevreye uyum göstermesi ve ona uygun reaksiyon vermesi gerekir.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9916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93"/>
          </a:xfrm>
        </p:spPr>
        <p:txBody>
          <a:bodyPr/>
          <a:lstStyle/>
          <a:p>
            <a:r>
              <a:rPr lang="tr-TR" b="1" dirty="0" smtClean="0"/>
              <a:t>Merkezi Sinir Sistemi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7673"/>
            <a:ext cx="10515600" cy="52277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İki ana bölümden oluşur:</a:t>
            </a:r>
          </a:p>
          <a:p>
            <a:pPr lvl="0"/>
            <a:r>
              <a:rPr lang="tr-TR" dirty="0"/>
              <a:t>Omurilik (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r>
              <a:rPr lang="tr-TR" dirty="0"/>
              <a:t>)</a:t>
            </a:r>
          </a:p>
          <a:p>
            <a:pPr lvl="0"/>
            <a:r>
              <a:rPr lang="tr-TR" dirty="0"/>
              <a:t>Beyin (</a:t>
            </a:r>
            <a:r>
              <a:rPr lang="tr-TR" dirty="0" err="1"/>
              <a:t>encephalon</a:t>
            </a:r>
            <a:r>
              <a:rPr lang="tr-TR" dirty="0"/>
              <a:t>), 3 kısımdan oluşur;</a:t>
            </a:r>
          </a:p>
          <a:p>
            <a:pPr marL="0" lvl="0" indent="0">
              <a:buNone/>
            </a:pPr>
            <a:r>
              <a:rPr lang="tr-TR" dirty="0" err="1"/>
              <a:t>Serebrum</a:t>
            </a:r>
            <a:endParaRPr lang="tr-TR" dirty="0"/>
          </a:p>
          <a:p>
            <a:pPr lvl="0"/>
            <a:r>
              <a:rPr lang="tr-TR" dirty="0" err="1"/>
              <a:t>Diensefalon</a:t>
            </a:r>
            <a:endParaRPr lang="tr-TR" dirty="0"/>
          </a:p>
          <a:p>
            <a:pPr lvl="0"/>
            <a:r>
              <a:rPr lang="tr-TR" dirty="0" err="1"/>
              <a:t>Telensefalon</a:t>
            </a:r>
            <a:endParaRPr lang="tr-TR" dirty="0"/>
          </a:p>
          <a:p>
            <a:pPr marL="0" lvl="0" indent="0">
              <a:buNone/>
            </a:pPr>
            <a:r>
              <a:rPr lang="tr-TR" dirty="0" err="1"/>
              <a:t>Serebellum</a:t>
            </a:r>
            <a:endParaRPr lang="tr-TR" dirty="0"/>
          </a:p>
          <a:p>
            <a:pPr marL="0" lvl="0" indent="0">
              <a:buNone/>
            </a:pPr>
            <a:r>
              <a:rPr lang="tr-TR" dirty="0"/>
              <a:t>Beyin Sapı</a:t>
            </a:r>
          </a:p>
          <a:p>
            <a:pPr lvl="0"/>
            <a:r>
              <a:rPr lang="tr-TR" dirty="0" err="1"/>
              <a:t>Bulbus</a:t>
            </a:r>
            <a:r>
              <a:rPr lang="tr-TR" dirty="0"/>
              <a:t> (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oblongata</a:t>
            </a:r>
            <a:r>
              <a:rPr lang="tr-TR" dirty="0"/>
              <a:t>)</a:t>
            </a:r>
          </a:p>
          <a:p>
            <a:pPr lvl="0"/>
            <a:r>
              <a:rPr lang="tr-TR" dirty="0" err="1"/>
              <a:t>Pons</a:t>
            </a:r>
            <a:endParaRPr lang="tr-TR" dirty="0"/>
          </a:p>
          <a:p>
            <a:pPr lvl="0"/>
            <a:r>
              <a:rPr lang="tr-TR" dirty="0" err="1"/>
              <a:t>Mezensefalon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6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Mehmet YÄ±ldÄ±rÄ±m merkezi sinir sisteminin genel dÃ¼zenleniÅi ile ilgili gÃ¶rsel sonuc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764" y="406400"/>
            <a:ext cx="9347200" cy="6040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134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7091"/>
            <a:ext cx="10515600" cy="5899872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MEDULLA SPİNALİS</a:t>
            </a:r>
            <a:endParaRPr lang="tr-TR" dirty="0"/>
          </a:p>
          <a:p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r>
              <a:rPr lang="tr-TR" dirty="0"/>
              <a:t>, yetişkin erkeklerde 45 cm kadardır. Yaklaşık 1cm kalınlığındadır. Bayanlarda biraz daha kısadır. </a:t>
            </a:r>
            <a:r>
              <a:rPr lang="tr-TR" dirty="0" err="1"/>
              <a:t>Canalis</a:t>
            </a:r>
            <a:r>
              <a:rPr lang="tr-TR" dirty="0"/>
              <a:t> </a:t>
            </a:r>
            <a:r>
              <a:rPr lang="tr-TR" dirty="0" err="1"/>
              <a:t>vertebralis</a:t>
            </a:r>
            <a:r>
              <a:rPr lang="tr-TR" dirty="0"/>
              <a:t>  içinde bulunur. Üst ucu kesintisiz bir şekilde beyin sapı ile uzanır. </a:t>
            </a:r>
            <a:endParaRPr lang="tr-TR" dirty="0" smtClean="0"/>
          </a:p>
          <a:p>
            <a:pPr lvl="0"/>
            <a:r>
              <a:rPr lang="tr-TR" dirty="0">
                <a:solidFill>
                  <a:prstClr val="black"/>
                </a:solidFill>
              </a:rPr>
              <a:t>Sinir dokusundan yapılı olan </a:t>
            </a:r>
            <a:r>
              <a:rPr lang="tr-TR" dirty="0" err="1">
                <a:solidFill>
                  <a:prstClr val="black"/>
                </a:solidFill>
              </a:rPr>
              <a:t>medulla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spinalis</a:t>
            </a:r>
            <a:r>
              <a:rPr lang="tr-TR" dirty="0">
                <a:solidFill>
                  <a:prstClr val="black"/>
                </a:solidFill>
              </a:rPr>
              <a:t>  enine bir kesit yapılarak incelendiğinde, iç bölümde H şeklinde </a:t>
            </a:r>
            <a:r>
              <a:rPr lang="tr-TR" dirty="0" err="1">
                <a:solidFill>
                  <a:prstClr val="black"/>
                </a:solidFill>
              </a:rPr>
              <a:t>substantia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grisea</a:t>
            </a:r>
            <a:r>
              <a:rPr lang="tr-TR" dirty="0">
                <a:solidFill>
                  <a:prstClr val="black"/>
                </a:solidFill>
              </a:rPr>
              <a:t>(gri cevher), bunun etrafında ise </a:t>
            </a:r>
            <a:r>
              <a:rPr lang="tr-TR" dirty="0" err="1">
                <a:solidFill>
                  <a:prstClr val="black"/>
                </a:solidFill>
              </a:rPr>
              <a:t>substantia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alba</a:t>
            </a:r>
            <a:r>
              <a:rPr lang="tr-TR" dirty="0">
                <a:solidFill>
                  <a:prstClr val="black"/>
                </a:solidFill>
              </a:rPr>
              <a:t>(beyaz cevher) olduğu görülür. H şeklinin ortasında ise </a:t>
            </a:r>
            <a:r>
              <a:rPr lang="tr-TR" b="1" dirty="0" err="1">
                <a:solidFill>
                  <a:prstClr val="black"/>
                </a:solidFill>
              </a:rPr>
              <a:t>canalis</a:t>
            </a:r>
            <a:r>
              <a:rPr lang="tr-TR" b="1" dirty="0">
                <a:solidFill>
                  <a:prstClr val="black"/>
                </a:solidFill>
              </a:rPr>
              <a:t> </a:t>
            </a:r>
            <a:r>
              <a:rPr lang="tr-TR" b="1" dirty="0" err="1">
                <a:solidFill>
                  <a:prstClr val="black"/>
                </a:solidFill>
              </a:rPr>
              <a:t>centralis</a:t>
            </a:r>
            <a:r>
              <a:rPr lang="tr-TR" dirty="0">
                <a:solidFill>
                  <a:prstClr val="black"/>
                </a:solidFill>
              </a:rPr>
              <a:t> bulunur.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344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/>
          <a:lstStyle/>
          <a:p>
            <a:pPr marL="0" indent="0"/>
            <a:r>
              <a:rPr lang="tr-TR" b="1" dirty="0"/>
              <a:t>OMURİLİĞİN İÇ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99128"/>
            <a:ext cx="10515600" cy="5077835"/>
          </a:xfrm>
        </p:spPr>
        <p:txBody>
          <a:bodyPr/>
          <a:lstStyle/>
          <a:p>
            <a:r>
              <a:rPr lang="tr-TR" b="1" dirty="0" err="1" smtClean="0"/>
              <a:t>Substantia</a:t>
            </a:r>
            <a:r>
              <a:rPr lang="tr-TR" b="1" dirty="0" smtClean="0"/>
              <a:t> </a:t>
            </a:r>
            <a:r>
              <a:rPr lang="tr-TR" b="1" dirty="0" err="1"/>
              <a:t>grisea</a:t>
            </a:r>
            <a:r>
              <a:rPr lang="tr-TR" dirty="0"/>
              <a:t> sinir hücresi gövdelerinden yapılıdır</a:t>
            </a:r>
            <a:r>
              <a:rPr lang="tr-TR" dirty="0" smtClean="0"/>
              <a:t>..  </a:t>
            </a:r>
            <a:endParaRPr lang="tr-TR" dirty="0"/>
          </a:p>
          <a:p>
            <a:r>
              <a:rPr lang="tr-TR" b="1" dirty="0" err="1"/>
              <a:t>Substantia</a:t>
            </a:r>
            <a:r>
              <a:rPr lang="tr-TR" b="1" dirty="0"/>
              <a:t> </a:t>
            </a:r>
            <a:r>
              <a:rPr lang="tr-TR" b="1" dirty="0" err="1"/>
              <a:t>alba</a:t>
            </a:r>
            <a:r>
              <a:rPr lang="tr-TR" b="1" dirty="0"/>
              <a:t> </a:t>
            </a:r>
            <a:r>
              <a:rPr lang="tr-TR" dirty="0" err="1" smtClean="0"/>
              <a:t>miyelinli</a:t>
            </a:r>
            <a:r>
              <a:rPr lang="tr-TR" dirty="0" smtClean="0"/>
              <a:t> </a:t>
            </a:r>
            <a:r>
              <a:rPr lang="tr-TR" dirty="0"/>
              <a:t>aksonlar ve </a:t>
            </a:r>
            <a:r>
              <a:rPr lang="tr-TR" dirty="0" err="1"/>
              <a:t>nöroglialardan</a:t>
            </a:r>
            <a:r>
              <a:rPr lang="tr-TR" dirty="0"/>
              <a:t> yapılmıştır. </a:t>
            </a:r>
            <a:r>
              <a:rPr lang="tr-TR" dirty="0" err="1"/>
              <a:t>Burdaki</a:t>
            </a:r>
            <a:r>
              <a:rPr lang="tr-TR" dirty="0"/>
              <a:t> sinir lifleri MSS ile </a:t>
            </a:r>
            <a:r>
              <a:rPr lang="tr-TR" dirty="0" err="1"/>
              <a:t>periferik</a:t>
            </a:r>
            <a:r>
              <a:rPr lang="tr-TR" dirty="0"/>
              <a:t> yapıları bütünleştirir.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89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muriliÄin iÃ§ kesitinin  anatomik yapÄ±sÄ±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815" y="132097"/>
            <a:ext cx="7934728" cy="655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027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medulla spinalis ile ilgili gÃ¶rsel sonucu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88"/>
          <a:stretch/>
        </p:blipFill>
        <p:spPr bwMode="auto">
          <a:xfrm>
            <a:off x="1911927" y="591127"/>
            <a:ext cx="8128000" cy="5643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273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163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OMURİLİĞİN </a:t>
            </a:r>
            <a:r>
              <a:rPr lang="tr-TR" b="1" dirty="0"/>
              <a:t>TEMEL İŞLEVLERİ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6836"/>
            <a:ext cx="10515600" cy="5050127"/>
          </a:xfrm>
        </p:spPr>
        <p:txBody>
          <a:bodyPr/>
          <a:lstStyle/>
          <a:p>
            <a:r>
              <a:rPr lang="tr-TR" dirty="0" smtClean="0"/>
              <a:t>Refleks </a:t>
            </a:r>
            <a:r>
              <a:rPr lang="tr-TR" dirty="0"/>
              <a:t>aktiviteler, motor ve duysal </a:t>
            </a:r>
            <a:r>
              <a:rPr lang="tr-TR" dirty="0" err="1"/>
              <a:t>impulsların</a:t>
            </a:r>
            <a:r>
              <a:rPr lang="tr-TR" dirty="0"/>
              <a:t> iletilmesi olmak üzere 3 temel işlevi vardır.</a:t>
            </a:r>
          </a:p>
          <a:p>
            <a:r>
              <a:rPr lang="tr-TR" dirty="0"/>
              <a:t>Bir refleks basit, hızlı ve otomatik bir yanıttır. Mesela </a:t>
            </a:r>
            <a:r>
              <a:rPr lang="tr-TR" dirty="0" err="1"/>
              <a:t>lig.patella</a:t>
            </a:r>
            <a:r>
              <a:rPr lang="tr-TR" dirty="0"/>
              <a:t> üzerine çekiç ile vurulduğunda bacakta istemsiz ve hızlı bir </a:t>
            </a:r>
            <a:r>
              <a:rPr lang="tr-TR" dirty="0" err="1"/>
              <a:t>ekstansiyon</a:t>
            </a:r>
            <a:r>
              <a:rPr lang="tr-TR" dirty="0"/>
              <a:t> oluşur. </a:t>
            </a:r>
            <a:r>
              <a:rPr lang="tr-TR" dirty="0" smtClean="0"/>
              <a:t>Bu olayda </a:t>
            </a:r>
            <a:r>
              <a:rPr lang="tr-TR" dirty="0"/>
              <a:t>duyuyu alan reseptör, duyuyu ilgili </a:t>
            </a:r>
            <a:r>
              <a:rPr lang="tr-TR" dirty="0" err="1"/>
              <a:t>segmente</a:t>
            </a:r>
            <a:r>
              <a:rPr lang="tr-TR" dirty="0"/>
              <a:t> götüren </a:t>
            </a:r>
            <a:r>
              <a:rPr lang="tr-TR" b="1" dirty="0" err="1"/>
              <a:t>afferent</a:t>
            </a:r>
            <a:r>
              <a:rPr lang="tr-TR" b="1" dirty="0"/>
              <a:t> nöron </a:t>
            </a:r>
            <a:r>
              <a:rPr lang="tr-TR" dirty="0"/>
              <a:t>, omuriliğin ön boynuzundaki </a:t>
            </a:r>
            <a:r>
              <a:rPr lang="tr-TR" b="1" dirty="0"/>
              <a:t>motor nöron, </a:t>
            </a:r>
            <a:r>
              <a:rPr lang="tr-TR" dirty="0"/>
              <a:t>bunun aksonundan oluşan  motor sinir lifi ile uyarıya yanıt veren </a:t>
            </a:r>
            <a:r>
              <a:rPr lang="tr-TR" b="1" dirty="0"/>
              <a:t>kaslar </a:t>
            </a:r>
            <a:r>
              <a:rPr lang="tr-TR" dirty="0"/>
              <a:t>rol oynar.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07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6116" y="252663"/>
            <a:ext cx="10547684" cy="6352674"/>
          </a:xfrm>
        </p:spPr>
        <p:txBody>
          <a:bodyPr/>
          <a:lstStyle/>
          <a:p>
            <a:pPr lvl="0"/>
            <a:r>
              <a:rPr lang="tr-TR" dirty="0"/>
              <a:t>Vücudumuzun değişik yerlerinden alınan </a:t>
            </a:r>
            <a:r>
              <a:rPr lang="tr-TR" b="1" dirty="0"/>
              <a:t>ağrı, ısı, basınç, gerilme </a:t>
            </a:r>
            <a:r>
              <a:rPr lang="tr-TR" dirty="0"/>
              <a:t>vb. duyularının merkezi sinir siteminin ilgili yerlerine iletimi sağlanır.</a:t>
            </a:r>
          </a:p>
          <a:p>
            <a:r>
              <a:rPr lang="tr-TR" dirty="0" err="1"/>
              <a:t>MSS’nin</a:t>
            </a:r>
            <a:r>
              <a:rPr lang="tr-TR" dirty="0"/>
              <a:t> motor ünitelerinden alınan </a:t>
            </a:r>
            <a:r>
              <a:rPr lang="tr-TR" b="1" dirty="0"/>
              <a:t>motor emirler</a:t>
            </a:r>
            <a:r>
              <a:rPr lang="tr-TR" dirty="0"/>
              <a:t>in çoğunun iletimi omurilikteki yollar ile sağlanır.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1763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MEDULLA SPİNALİSİ ÇEVRELEYEN ZARLAR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Dıştan içe doğru sırasıyla:</a:t>
            </a:r>
            <a:endParaRPr lang="tr-TR" dirty="0"/>
          </a:p>
          <a:p>
            <a:pPr lvl="0"/>
            <a:r>
              <a:rPr lang="tr-TR" b="1" dirty="0" err="1"/>
              <a:t>Duramater</a:t>
            </a:r>
            <a:endParaRPr lang="tr-TR" dirty="0"/>
          </a:p>
          <a:p>
            <a:pPr lvl="0"/>
            <a:r>
              <a:rPr lang="tr-TR" b="1" dirty="0" err="1"/>
              <a:t>Araknoidmater</a:t>
            </a:r>
            <a:endParaRPr lang="tr-TR" dirty="0"/>
          </a:p>
          <a:p>
            <a:pPr lvl="0"/>
            <a:r>
              <a:rPr lang="tr-TR" b="1" dirty="0" err="1"/>
              <a:t>Piamater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Duramaterin</a:t>
            </a:r>
            <a:r>
              <a:rPr lang="tr-TR" dirty="0" smtClean="0"/>
              <a:t> </a:t>
            </a:r>
            <a:r>
              <a:rPr lang="tr-TR" dirty="0"/>
              <a:t>dışında </a:t>
            </a:r>
            <a:r>
              <a:rPr lang="tr-TR" dirty="0" err="1"/>
              <a:t>periost</a:t>
            </a:r>
            <a:r>
              <a:rPr lang="tr-TR" dirty="0"/>
              <a:t> bulunur. Bu ikisi arasında kalan aralığa </a:t>
            </a:r>
            <a:r>
              <a:rPr lang="tr-TR" dirty="0" err="1"/>
              <a:t>epidural</a:t>
            </a:r>
            <a:r>
              <a:rPr lang="tr-TR" dirty="0"/>
              <a:t> aralık adı verilir. </a:t>
            </a:r>
            <a:r>
              <a:rPr lang="tr-TR" dirty="0" err="1" smtClean="0"/>
              <a:t>Araknoidmater</a:t>
            </a:r>
            <a:r>
              <a:rPr lang="tr-TR" dirty="0" smtClean="0"/>
              <a:t>, </a:t>
            </a:r>
            <a:r>
              <a:rPr lang="tr-TR" dirty="0" err="1"/>
              <a:t>duramater</a:t>
            </a:r>
            <a:r>
              <a:rPr lang="tr-TR" dirty="0"/>
              <a:t> ile </a:t>
            </a:r>
            <a:r>
              <a:rPr lang="tr-TR" dirty="0" err="1"/>
              <a:t>piamater</a:t>
            </a:r>
            <a:r>
              <a:rPr lang="tr-TR" dirty="0"/>
              <a:t> arasında yer alan damarsız bir zardır.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Araknoidmater</a:t>
            </a:r>
            <a:r>
              <a:rPr lang="tr-TR" dirty="0" smtClean="0"/>
              <a:t> </a:t>
            </a:r>
            <a:r>
              <a:rPr lang="tr-TR" dirty="0"/>
              <a:t>ile </a:t>
            </a:r>
            <a:r>
              <a:rPr lang="tr-TR" dirty="0" err="1"/>
              <a:t>piamater</a:t>
            </a:r>
            <a:r>
              <a:rPr lang="tr-TR" dirty="0"/>
              <a:t> arasında kalan aralığa </a:t>
            </a:r>
            <a:r>
              <a:rPr lang="tr-TR" i="1" dirty="0" err="1"/>
              <a:t>subaraknoid</a:t>
            </a:r>
            <a:r>
              <a:rPr lang="tr-TR" i="1" dirty="0"/>
              <a:t> aralık </a:t>
            </a:r>
            <a:r>
              <a:rPr lang="tr-TR" dirty="0"/>
              <a:t>adı </a:t>
            </a:r>
            <a:r>
              <a:rPr lang="tr-TR" dirty="0" err="1"/>
              <a:t>verilir.Subaraknoid</a:t>
            </a:r>
            <a:r>
              <a:rPr lang="tr-TR" dirty="0"/>
              <a:t> aralıkta BOS yer alır.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21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9455"/>
            <a:ext cx="10515600" cy="5807508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BEYİN  (</a:t>
            </a:r>
            <a:r>
              <a:rPr lang="tr-TR" b="1" dirty="0" err="1"/>
              <a:t>encephalon</a:t>
            </a:r>
            <a:r>
              <a:rPr lang="tr-TR" b="1" dirty="0"/>
              <a:t>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3 ana bölümden oluşur:</a:t>
            </a:r>
          </a:p>
          <a:p>
            <a:pPr marL="0" lvl="0" indent="0">
              <a:buNone/>
            </a:pPr>
            <a:r>
              <a:rPr lang="tr-TR" b="1" dirty="0" err="1"/>
              <a:t>Serebrum</a:t>
            </a:r>
            <a:endParaRPr lang="tr-TR" dirty="0"/>
          </a:p>
          <a:p>
            <a:r>
              <a:rPr lang="tr-TR" dirty="0" err="1" smtClean="0"/>
              <a:t>Telensefalon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err="1" smtClean="0"/>
              <a:t>Diensesefalon</a:t>
            </a:r>
            <a:endParaRPr lang="tr-TR" dirty="0"/>
          </a:p>
          <a:p>
            <a:pPr marL="0" lvl="0" indent="0">
              <a:buNone/>
            </a:pPr>
            <a:r>
              <a:rPr lang="tr-TR" b="1" dirty="0" err="1" smtClean="0"/>
              <a:t>Serebellum</a:t>
            </a:r>
            <a:r>
              <a:rPr lang="tr-TR" b="1" dirty="0" smtClean="0"/>
              <a:t>(Beyincik)</a:t>
            </a:r>
            <a:endParaRPr lang="tr-TR" dirty="0"/>
          </a:p>
          <a:p>
            <a:pPr marL="0" lvl="0" indent="0">
              <a:buNone/>
            </a:pPr>
            <a:r>
              <a:rPr lang="tr-TR" b="1" dirty="0"/>
              <a:t>Beyin </a:t>
            </a:r>
            <a:r>
              <a:rPr lang="tr-TR" b="1" dirty="0" smtClean="0"/>
              <a:t>sapı </a:t>
            </a:r>
            <a:r>
              <a:rPr lang="tr-TR" b="1" dirty="0"/>
              <a:t>(</a:t>
            </a:r>
            <a:r>
              <a:rPr lang="tr-TR" b="1" dirty="0" err="1"/>
              <a:t>Truncus</a:t>
            </a:r>
            <a:r>
              <a:rPr lang="tr-TR" b="1" dirty="0"/>
              <a:t> </a:t>
            </a:r>
            <a:r>
              <a:rPr lang="tr-TR" b="1" dirty="0" err="1"/>
              <a:t>Cerebri</a:t>
            </a:r>
            <a:r>
              <a:rPr lang="tr-TR" b="1" dirty="0"/>
              <a:t>)</a:t>
            </a:r>
            <a:endParaRPr lang="tr-TR" dirty="0"/>
          </a:p>
          <a:p>
            <a:r>
              <a:rPr lang="tr-TR" dirty="0" err="1" smtClean="0"/>
              <a:t>Mezensefalon</a:t>
            </a:r>
            <a:endParaRPr lang="tr-TR" dirty="0" smtClean="0"/>
          </a:p>
          <a:p>
            <a:r>
              <a:rPr lang="tr-TR" dirty="0" err="1"/>
              <a:t>Pons</a:t>
            </a:r>
            <a:r>
              <a:rPr lang="tr-TR" dirty="0"/>
              <a:t> </a:t>
            </a:r>
          </a:p>
          <a:p>
            <a:r>
              <a:rPr lang="tr-TR" dirty="0" err="1"/>
              <a:t>Bulbus</a:t>
            </a:r>
            <a:r>
              <a:rPr lang="tr-TR" dirty="0"/>
              <a:t> (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oblongata</a:t>
            </a:r>
            <a:r>
              <a:rPr lang="tr-TR" dirty="0"/>
              <a:t>)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279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Sinir Sistemi ile Endokrin Sistemi Arasındaki Farklar</a:t>
            </a:r>
            <a:endParaRPr lang="tr-TR" dirty="0"/>
          </a:p>
          <a:p>
            <a:r>
              <a:rPr lang="tr-TR" dirty="0"/>
              <a:t>Bu iki sistem vücudun çok önemli düzenleyici sistemidir. Sinir sisteminde ileti hızlıdır. Endokrin sistem ise ileti hızı bakımından daha yavaştır. Sinir sistemi tarafından alınan uyarı(</a:t>
            </a:r>
            <a:r>
              <a:rPr lang="tr-TR" dirty="0" err="1"/>
              <a:t>stimulus</a:t>
            </a:r>
            <a:r>
              <a:rPr lang="tr-TR" dirty="0"/>
              <a:t>), elektrik  </a:t>
            </a:r>
            <a:r>
              <a:rPr lang="tr-TR" dirty="0" err="1"/>
              <a:t>impulsları</a:t>
            </a:r>
            <a:r>
              <a:rPr lang="tr-TR" dirty="0"/>
              <a:t> şeklinde hızlıca işlem görür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Sonrasında </a:t>
            </a:r>
            <a:r>
              <a:rPr lang="tr-TR" dirty="0"/>
              <a:t>iki sinir hücresi arasında veya bir sinir hücresi bir kas hücresi arasında ya da bir sinir hücresi bir bez hücresi arasında, </a:t>
            </a:r>
            <a:r>
              <a:rPr lang="tr-TR" dirty="0" err="1"/>
              <a:t>nörotransmitter</a:t>
            </a:r>
            <a:r>
              <a:rPr lang="tr-TR" dirty="0"/>
              <a:t>(</a:t>
            </a:r>
            <a:r>
              <a:rPr lang="tr-TR" dirty="0" err="1"/>
              <a:t>nöromedyatör</a:t>
            </a:r>
            <a:r>
              <a:rPr lang="tr-TR" dirty="0"/>
              <a:t>) adı verilen kimyasal maddeler aracılığıyla iletim devam eder.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6430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85011"/>
            <a:ext cx="10515600" cy="5791952"/>
          </a:xfrm>
        </p:spPr>
        <p:txBody>
          <a:bodyPr/>
          <a:lstStyle/>
          <a:p>
            <a:pPr marL="0" indent="0">
              <a:buNone/>
            </a:pPr>
            <a:r>
              <a:rPr lang="tr-TR" b="1" dirty="0" err="1"/>
              <a:t>Bulbusta</a:t>
            </a:r>
            <a:r>
              <a:rPr lang="tr-TR" b="1" dirty="0"/>
              <a:t> bulunan hayati merkezler:</a:t>
            </a:r>
            <a:endParaRPr lang="tr-TR" dirty="0"/>
          </a:p>
          <a:p>
            <a:pPr lvl="0"/>
            <a:r>
              <a:rPr lang="tr-TR" dirty="0"/>
              <a:t>Kardiyak merkez            Kalp atımlarını kontrol eder</a:t>
            </a:r>
          </a:p>
          <a:p>
            <a:pPr lvl="0"/>
            <a:r>
              <a:rPr lang="tr-TR" dirty="0" err="1"/>
              <a:t>Vazomotor</a:t>
            </a:r>
            <a:r>
              <a:rPr lang="tr-TR" dirty="0"/>
              <a:t> merkez       Damar çapları aracılığı ile kan basıncını düzenler</a:t>
            </a:r>
          </a:p>
          <a:p>
            <a:pPr lvl="0"/>
            <a:r>
              <a:rPr lang="tr-TR" dirty="0" err="1"/>
              <a:t>Respiratuvar</a:t>
            </a:r>
            <a:r>
              <a:rPr lang="tr-TR" dirty="0"/>
              <a:t> merkez   </a:t>
            </a:r>
            <a:r>
              <a:rPr lang="tr-TR" dirty="0" smtClean="0"/>
              <a:t>  Solunumu </a:t>
            </a:r>
            <a:r>
              <a:rPr lang="tr-TR" dirty="0"/>
              <a:t>başlatır ve düzenler</a:t>
            </a:r>
          </a:p>
          <a:p>
            <a:pPr lvl="0"/>
            <a:r>
              <a:rPr lang="tr-TR" dirty="0"/>
              <a:t>Refleks merkezler	Kusma, aksırma, öksürme ve yutma ile ilgili refleks merkezlerdir.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8330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88758"/>
            <a:ext cx="10515600" cy="588820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b="1" dirty="0" smtClean="0"/>
              <a:t>DİENSEFALON(ARA BEYİN)</a:t>
            </a:r>
            <a:endParaRPr lang="tr-TR" b="1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Mezensefalonun</a:t>
            </a:r>
            <a:r>
              <a:rPr lang="tr-TR" dirty="0" smtClean="0"/>
              <a:t> </a:t>
            </a:r>
            <a:r>
              <a:rPr lang="tr-TR" dirty="0"/>
              <a:t>üstünde </a:t>
            </a:r>
            <a:r>
              <a:rPr lang="tr-TR" dirty="0" err="1"/>
              <a:t>telensefalon</a:t>
            </a:r>
            <a:r>
              <a:rPr lang="tr-TR" dirty="0"/>
              <a:t> kıvrımlarının altında bulunur. Dış yüzeyden bakıldığında beyin </a:t>
            </a:r>
            <a:r>
              <a:rPr lang="tr-TR" dirty="0" err="1"/>
              <a:t>hemisferleri</a:t>
            </a:r>
            <a:r>
              <a:rPr lang="tr-TR" dirty="0"/>
              <a:t> tarafından gizlenmiş olduğundan görünmez.</a:t>
            </a:r>
          </a:p>
          <a:p>
            <a:pPr marL="0" indent="0">
              <a:buNone/>
            </a:pPr>
            <a:r>
              <a:rPr lang="tr-TR" dirty="0"/>
              <a:t>	Arka kısmı </a:t>
            </a:r>
            <a:r>
              <a:rPr lang="tr-TR" dirty="0" err="1"/>
              <a:t>thalamus</a:t>
            </a:r>
            <a:r>
              <a:rPr lang="tr-TR" dirty="0"/>
              <a:t>, ön kısmı ise </a:t>
            </a:r>
            <a:r>
              <a:rPr lang="tr-TR" dirty="0" err="1"/>
              <a:t>hypothalamustur</a:t>
            </a:r>
            <a:r>
              <a:rPr lang="tr-TR" dirty="0"/>
              <a:t>. Ayrıca </a:t>
            </a:r>
            <a:r>
              <a:rPr lang="tr-TR" dirty="0" err="1"/>
              <a:t>epithalamus</a:t>
            </a:r>
            <a:r>
              <a:rPr lang="tr-TR" dirty="0"/>
              <a:t> ve </a:t>
            </a:r>
            <a:r>
              <a:rPr lang="tr-TR" dirty="0" err="1"/>
              <a:t>subthalamus</a:t>
            </a:r>
            <a:r>
              <a:rPr lang="tr-TR" dirty="0"/>
              <a:t>  denilen iki küçük kısmı daha vardır.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3418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74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			HYPOTHALAMUS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32874"/>
            <a:ext cx="10515600" cy="524408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Talamusun</a:t>
            </a:r>
            <a:r>
              <a:rPr lang="tr-TR" dirty="0" smtClean="0"/>
              <a:t> ön alt kısmında yer alır. Küçük ve önemli bir yapıdır. Vücut iç dengesinin(</a:t>
            </a:r>
            <a:r>
              <a:rPr lang="tr-TR" dirty="0" err="1" smtClean="0"/>
              <a:t>homeostazis</a:t>
            </a:r>
            <a:r>
              <a:rPr lang="tr-TR" dirty="0" smtClean="0"/>
              <a:t>) düzenlenmesinde yer alır. Ayrıca aşağıdaki mekanizmalara doğrudan veya dolaylı etki ederek etkisini gösterir:</a:t>
            </a:r>
          </a:p>
          <a:p>
            <a:r>
              <a:rPr lang="tr-TR" dirty="0" smtClean="0"/>
              <a:t>Sıvı dengesinin düzenlenmesi</a:t>
            </a:r>
          </a:p>
          <a:p>
            <a:r>
              <a:rPr lang="tr-TR" dirty="0" smtClean="0"/>
              <a:t>Vücut ısısının ayarlanması</a:t>
            </a:r>
          </a:p>
          <a:p>
            <a:r>
              <a:rPr lang="tr-TR" dirty="0" smtClean="0"/>
              <a:t>Açlık ve tokluk hissinin yorumlanması</a:t>
            </a:r>
          </a:p>
          <a:p>
            <a:r>
              <a:rPr lang="tr-TR" dirty="0" smtClean="0"/>
              <a:t>Cinsel davranışların ve </a:t>
            </a:r>
            <a:r>
              <a:rPr lang="tr-TR" dirty="0" err="1" smtClean="0"/>
              <a:t>emosyonel</a:t>
            </a:r>
            <a:r>
              <a:rPr lang="tr-TR" dirty="0" smtClean="0"/>
              <a:t> duyuların etkilenmesi</a:t>
            </a:r>
          </a:p>
          <a:p>
            <a:r>
              <a:rPr lang="tr-TR" dirty="0" smtClean="0"/>
              <a:t>Alınan bir duyunun ağrılı veya hoşnut olunan bir duyu olup olmadığına karar  verilmesi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821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97042"/>
            <a:ext cx="10515600" cy="5779921"/>
          </a:xfrm>
        </p:spPr>
        <p:txBody>
          <a:bodyPr/>
          <a:lstStyle/>
          <a:p>
            <a:pPr marL="0" indent="0">
              <a:buNone/>
            </a:pPr>
            <a:r>
              <a:rPr lang="tr-TR" dirty="0" err="1" smtClean="0"/>
              <a:t>Hipotalamus</a:t>
            </a:r>
            <a:r>
              <a:rPr lang="tr-TR" dirty="0" smtClean="0"/>
              <a:t> </a:t>
            </a:r>
            <a:r>
              <a:rPr lang="tr-TR" dirty="0"/>
              <a:t>sinir sistemi ile endokrin sistem arasında bir denge sağlar.</a:t>
            </a:r>
          </a:p>
          <a:p>
            <a:pPr marL="0" indent="0">
              <a:buNone/>
            </a:pPr>
            <a:r>
              <a:rPr lang="tr-TR" dirty="0" smtClean="0"/>
              <a:t>	Salgıladığı </a:t>
            </a:r>
            <a:r>
              <a:rPr lang="tr-TR" dirty="0" err="1"/>
              <a:t>releasing</a:t>
            </a:r>
            <a:r>
              <a:rPr lang="tr-TR" dirty="0"/>
              <a:t> hormonlar aracılığıyla hipofiz ön lobundan salgılanan hormonları </a:t>
            </a:r>
            <a:r>
              <a:rPr lang="tr-TR" dirty="0" smtClean="0"/>
              <a:t>düzenler.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Antidiüretik</a:t>
            </a:r>
            <a:r>
              <a:rPr lang="tr-TR" dirty="0"/>
              <a:t> hormon (ADH) ve </a:t>
            </a:r>
            <a:r>
              <a:rPr lang="tr-TR" dirty="0" err="1"/>
              <a:t>Oksitosin</a:t>
            </a:r>
            <a:r>
              <a:rPr lang="tr-TR" dirty="0"/>
              <a:t> hormonlarını bizzat kendisi üretir.</a:t>
            </a:r>
          </a:p>
          <a:p>
            <a:pPr marL="0" indent="0">
              <a:buNone/>
            </a:pPr>
            <a:r>
              <a:rPr lang="tr-TR" dirty="0"/>
              <a:t>	ADH böbreklerden suyun geri emilmesini sağlar. </a:t>
            </a:r>
            <a:r>
              <a:rPr lang="tr-TR" dirty="0" err="1"/>
              <a:t>Oksitosin</a:t>
            </a:r>
            <a:r>
              <a:rPr lang="tr-TR" dirty="0"/>
              <a:t> ise </a:t>
            </a:r>
            <a:r>
              <a:rPr lang="tr-TR" dirty="0" err="1"/>
              <a:t>uterus</a:t>
            </a:r>
            <a:r>
              <a:rPr lang="tr-TR" dirty="0"/>
              <a:t> </a:t>
            </a:r>
            <a:r>
              <a:rPr lang="tr-TR"/>
              <a:t>kasılmalarını  </a:t>
            </a:r>
            <a:r>
              <a:rPr lang="tr-TR" smtClean="0"/>
              <a:t>uyarır  </a:t>
            </a:r>
            <a:r>
              <a:rPr lang="tr-TR"/>
              <a:t>ve </a:t>
            </a:r>
            <a:r>
              <a:rPr lang="tr-TR" smtClean="0"/>
              <a:t>anne  </a:t>
            </a:r>
            <a:r>
              <a:rPr lang="tr-TR" dirty="0"/>
              <a:t>memesinden süt salgılanmasına yol açar. ADH ve </a:t>
            </a:r>
            <a:r>
              <a:rPr lang="tr-TR" dirty="0" err="1"/>
              <a:t>Oksitosin</a:t>
            </a:r>
            <a:r>
              <a:rPr lang="tr-TR" dirty="0"/>
              <a:t>, hipofizin arka lobunda depolanır.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559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			TELENSEFALON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Beynin en geniş kısmıdır. İki yarımküreden(sağ ve sol </a:t>
            </a:r>
            <a:r>
              <a:rPr lang="tr-TR" dirty="0" err="1"/>
              <a:t>hemisferler</a:t>
            </a:r>
            <a:r>
              <a:rPr lang="tr-TR" dirty="0"/>
              <a:t>) oluşmuştur. </a:t>
            </a:r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callosum</a:t>
            </a:r>
            <a:r>
              <a:rPr lang="tr-TR" dirty="0"/>
              <a:t> adı verilen bir beyaz cevher kitlesi 2 </a:t>
            </a:r>
            <a:r>
              <a:rPr lang="tr-TR" dirty="0" err="1"/>
              <a:t>hemisferi</a:t>
            </a:r>
            <a:r>
              <a:rPr lang="tr-TR" dirty="0"/>
              <a:t> birbirine bağlar. </a:t>
            </a: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 err="1" smtClean="0"/>
              <a:t>Serebral</a:t>
            </a:r>
            <a:r>
              <a:rPr lang="tr-TR" dirty="0" smtClean="0"/>
              <a:t> </a:t>
            </a:r>
            <a:r>
              <a:rPr lang="tr-TR" dirty="0"/>
              <a:t>korteks; ileri zeka fonksiyonları, hafıza, konuşma, anlama, matematik, resim, müzikle ilgili kabiliyetlerin tümünü fonksiyon olarak üstlenir. Ayrıca hüner gerektiren işlerde, duyuların  algılanması ve birbirleriyle entegre edilmesinde ve daha pek çok işlerde </a:t>
            </a:r>
            <a:r>
              <a:rPr lang="tr-TR" dirty="0" err="1"/>
              <a:t>serebral</a:t>
            </a:r>
            <a:r>
              <a:rPr lang="tr-TR" dirty="0"/>
              <a:t> korteksin fonksiyonu gerekir.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444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Beyin Lobları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93091"/>
            <a:ext cx="10515600" cy="4883872"/>
          </a:xfrm>
        </p:spPr>
        <p:txBody>
          <a:bodyPr/>
          <a:lstStyle/>
          <a:p>
            <a:r>
              <a:rPr lang="tr-TR" dirty="0" err="1" smtClean="0"/>
              <a:t>Frontal</a:t>
            </a:r>
            <a:r>
              <a:rPr lang="tr-TR" dirty="0" smtClean="0"/>
              <a:t> Lob</a:t>
            </a:r>
          </a:p>
          <a:p>
            <a:r>
              <a:rPr lang="tr-TR" dirty="0" err="1" smtClean="0"/>
              <a:t>Parietal</a:t>
            </a:r>
            <a:r>
              <a:rPr lang="tr-TR" dirty="0" smtClean="0"/>
              <a:t> Lob</a:t>
            </a:r>
          </a:p>
          <a:p>
            <a:r>
              <a:rPr lang="tr-TR" dirty="0" err="1" smtClean="0"/>
              <a:t>Occipital</a:t>
            </a:r>
            <a:r>
              <a:rPr lang="tr-TR" dirty="0" smtClean="0"/>
              <a:t> Lob</a:t>
            </a:r>
          </a:p>
          <a:p>
            <a:r>
              <a:rPr lang="tr-TR" dirty="0" err="1" smtClean="0"/>
              <a:t>Temporal</a:t>
            </a:r>
            <a:r>
              <a:rPr lang="tr-TR" dirty="0" smtClean="0"/>
              <a:t> Lob	</a:t>
            </a:r>
            <a:endParaRPr lang="tr-TR" dirty="0"/>
          </a:p>
        </p:txBody>
      </p:sp>
      <p:pic>
        <p:nvPicPr>
          <p:cNvPr id="4" name="Resim 3" descr="Lobi cerebri ile ilgili gÃ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817" y="877456"/>
            <a:ext cx="7546110" cy="4433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604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229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			</a:t>
            </a:r>
            <a:r>
              <a:rPr lang="tr-TR" b="1" dirty="0" smtClean="0"/>
              <a:t>SEREBRAL LOBLAR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tr-TR" b="1" dirty="0" err="1" smtClean="0"/>
              <a:t>Lobus</a:t>
            </a:r>
            <a:r>
              <a:rPr lang="tr-TR" b="1" dirty="0" smtClean="0"/>
              <a:t> </a:t>
            </a:r>
            <a:r>
              <a:rPr lang="tr-TR" b="1" dirty="0" err="1" smtClean="0"/>
              <a:t>Frontalis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Fossa </a:t>
            </a:r>
            <a:r>
              <a:rPr lang="tr-TR" dirty="0" err="1" smtClean="0"/>
              <a:t>cranii</a:t>
            </a:r>
            <a:r>
              <a:rPr lang="tr-TR" dirty="0" smtClean="0"/>
              <a:t> </a:t>
            </a:r>
            <a:r>
              <a:rPr lang="tr-TR" dirty="0" err="1" smtClean="0"/>
              <a:t>anterior’da</a:t>
            </a:r>
            <a:r>
              <a:rPr lang="tr-TR" dirty="0" smtClean="0"/>
              <a:t> </a:t>
            </a:r>
            <a:r>
              <a:rPr lang="tr-TR" dirty="0" err="1" smtClean="0"/>
              <a:t>sulcus</a:t>
            </a:r>
            <a:r>
              <a:rPr lang="tr-TR" dirty="0" smtClean="0"/>
              <a:t> </a:t>
            </a:r>
            <a:r>
              <a:rPr lang="tr-TR" dirty="0" err="1" smtClean="0"/>
              <a:t>centralis’in</a:t>
            </a:r>
            <a:r>
              <a:rPr lang="tr-TR" dirty="0" smtClean="0"/>
              <a:t> önünde yer alır. </a:t>
            </a:r>
            <a:r>
              <a:rPr lang="tr-TR" dirty="0" err="1" smtClean="0"/>
              <a:t>Burda</a:t>
            </a:r>
            <a:r>
              <a:rPr lang="tr-TR" dirty="0" smtClean="0"/>
              <a:t> </a:t>
            </a:r>
            <a:r>
              <a:rPr lang="tr-TR" b="1" dirty="0" smtClean="0"/>
              <a:t>temel motor alan</a:t>
            </a:r>
            <a:r>
              <a:rPr lang="tr-TR" dirty="0" smtClean="0"/>
              <a:t> (</a:t>
            </a:r>
            <a:r>
              <a:rPr lang="tr-TR" dirty="0" err="1" smtClean="0"/>
              <a:t>Brodmann’ın</a:t>
            </a:r>
            <a:r>
              <a:rPr lang="tr-TR" dirty="0" smtClean="0"/>
              <a:t> 4. alanı) olup vücudun karşı tarafının iskelet kaslarının </a:t>
            </a:r>
            <a:r>
              <a:rPr lang="tr-TR" dirty="0" err="1" smtClean="0"/>
              <a:t>innervasyonundan</a:t>
            </a:r>
            <a:r>
              <a:rPr lang="tr-TR" dirty="0" smtClean="0"/>
              <a:t>(</a:t>
            </a:r>
            <a:r>
              <a:rPr lang="tr-TR" dirty="0" err="1" smtClean="0"/>
              <a:t>uyarımından</a:t>
            </a:r>
            <a:r>
              <a:rPr lang="tr-TR" dirty="0" smtClean="0"/>
              <a:t>) sorumludur.</a:t>
            </a:r>
          </a:p>
          <a:p>
            <a:pPr marL="0" indent="0">
              <a:buNone/>
            </a:pPr>
            <a:r>
              <a:rPr lang="tr-TR" dirty="0" smtClean="0"/>
              <a:t>Motor konuşma merkezi(ön konuşma merkezi, </a:t>
            </a:r>
            <a:r>
              <a:rPr lang="tr-TR" b="1" i="1" dirty="0" err="1" smtClean="0"/>
              <a:t>Broca</a:t>
            </a:r>
            <a:r>
              <a:rPr lang="tr-TR" b="1" i="1" dirty="0" smtClean="0"/>
              <a:t> merkezi</a:t>
            </a:r>
            <a:r>
              <a:rPr lang="tr-TR" dirty="0" smtClean="0"/>
              <a:t>) olarak bilinir.</a:t>
            </a:r>
          </a:p>
          <a:p>
            <a:pPr marL="0" indent="0">
              <a:buNone/>
            </a:pPr>
            <a:r>
              <a:rPr lang="tr-TR" dirty="0" err="1" smtClean="0"/>
              <a:t>Lobus</a:t>
            </a:r>
            <a:r>
              <a:rPr lang="tr-TR" dirty="0" smtClean="0"/>
              <a:t> </a:t>
            </a:r>
            <a:r>
              <a:rPr lang="tr-TR" dirty="0" err="1" smtClean="0"/>
              <a:t>Frontalis’in</a:t>
            </a:r>
            <a:r>
              <a:rPr lang="tr-TR" dirty="0" smtClean="0"/>
              <a:t> ön bölümü korteksinin deneyimlere-öğrenmeye dayalı reaksiyonları kontrol ettiğine inanılır.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0408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rebral hemisfer ve Brodmann alanlarÄ±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147" y="180109"/>
            <a:ext cx="8452330" cy="633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434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/>
          <a:lstStyle/>
          <a:p>
            <a:r>
              <a:rPr lang="tr-TR" b="1" dirty="0" err="1" smtClean="0"/>
              <a:t>Lobus</a:t>
            </a:r>
            <a:r>
              <a:rPr lang="tr-TR" b="1" dirty="0" smtClean="0"/>
              <a:t> </a:t>
            </a:r>
            <a:r>
              <a:rPr lang="tr-TR" b="1" dirty="0" err="1" smtClean="0"/>
              <a:t>parietalis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Bu lob temel duyu merkezini(</a:t>
            </a:r>
            <a:r>
              <a:rPr lang="tr-TR" dirty="0" err="1" smtClean="0"/>
              <a:t>Broadmann’ın</a:t>
            </a:r>
            <a:r>
              <a:rPr lang="tr-TR" dirty="0" smtClean="0"/>
              <a:t> 3,1,2 alanları ) içerir. Vücudun karşı tarafının genel duyusunun algılandığı yerdir.</a:t>
            </a:r>
          </a:p>
          <a:p>
            <a:pPr marL="0" indent="0">
              <a:buNone/>
            </a:pPr>
            <a:r>
              <a:rPr lang="tr-TR" dirty="0" err="1" smtClean="0"/>
              <a:t>Ağrı,ısı</a:t>
            </a:r>
            <a:r>
              <a:rPr lang="tr-TR" dirty="0" smtClean="0"/>
              <a:t>, basınç duyularının kontrol edildiği yerdir.</a:t>
            </a:r>
          </a:p>
          <a:p>
            <a:pPr marL="0" indent="0">
              <a:buNone/>
            </a:pPr>
            <a:r>
              <a:rPr lang="tr-TR" b="1" dirty="0" smtClean="0"/>
              <a:t>NOT:</a:t>
            </a:r>
            <a:r>
              <a:rPr lang="tr-TR" dirty="0" smtClean="0"/>
              <a:t> Vücudun karşı tarafı temel motor alanda olduğu gibi ters olarak isimlendirilir.</a:t>
            </a:r>
          </a:p>
          <a:p>
            <a:pPr marL="0" indent="0">
              <a:buNone/>
            </a:pPr>
            <a:endParaRPr lang="tr-TR" b="1" dirty="0"/>
          </a:p>
          <a:p>
            <a:r>
              <a:rPr lang="tr-TR" b="1" dirty="0" err="1" smtClean="0"/>
              <a:t>Lobus</a:t>
            </a:r>
            <a:r>
              <a:rPr lang="tr-TR" b="1" dirty="0" smtClean="0"/>
              <a:t> </a:t>
            </a:r>
            <a:r>
              <a:rPr lang="tr-TR" b="1" dirty="0" err="1" smtClean="0"/>
              <a:t>temporalis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Temel işitme merkezini (</a:t>
            </a:r>
            <a:r>
              <a:rPr lang="tr-TR" dirty="0" err="1" smtClean="0"/>
              <a:t>Broadmann’ın</a:t>
            </a:r>
            <a:r>
              <a:rPr lang="tr-TR" dirty="0" smtClean="0"/>
              <a:t> 41. ve 42. alanını içerir.)</a:t>
            </a:r>
          </a:p>
          <a:p>
            <a:pPr marL="0" indent="0">
              <a:buNone/>
            </a:pPr>
            <a:r>
              <a:rPr lang="tr-TR" dirty="0" smtClean="0"/>
              <a:t>Okuma-yazma olaylarının kontrol merkezidir. Duyusal öğrenme merkezidir. </a:t>
            </a:r>
            <a:r>
              <a:rPr lang="tr-TR" dirty="0" err="1" smtClean="0"/>
              <a:t>Primer</a:t>
            </a:r>
            <a:r>
              <a:rPr lang="tr-TR" dirty="0" smtClean="0"/>
              <a:t> koku merkezidir.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162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46364"/>
            <a:ext cx="10515600" cy="5830599"/>
          </a:xfrm>
        </p:spPr>
        <p:txBody>
          <a:bodyPr/>
          <a:lstStyle/>
          <a:p>
            <a:r>
              <a:rPr lang="tr-TR" b="1" dirty="0" err="1" smtClean="0"/>
              <a:t>Lobus</a:t>
            </a:r>
            <a:r>
              <a:rPr lang="tr-TR" b="1" dirty="0" smtClean="0"/>
              <a:t> </a:t>
            </a:r>
            <a:r>
              <a:rPr lang="tr-TR" b="1" dirty="0" err="1" smtClean="0"/>
              <a:t>occipitalis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Görme merkezlerini(</a:t>
            </a:r>
            <a:r>
              <a:rPr lang="tr-TR" dirty="0" err="1" smtClean="0"/>
              <a:t>Broadmann’ın</a:t>
            </a:r>
            <a:r>
              <a:rPr lang="tr-TR" dirty="0" smtClean="0"/>
              <a:t> 17.  18.  ve 19. alanları) ihtiva eder. Hasarlarında görme sorunu ortaya çıkar.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127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61818"/>
            <a:ext cx="10515600" cy="5715145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SİNİR SİSTEMİNİN BÖLÜMLERİ</a:t>
            </a:r>
            <a:endParaRPr lang="tr-TR" dirty="0"/>
          </a:p>
          <a:p>
            <a:pPr marL="0" lvl="0" indent="0">
              <a:buNone/>
            </a:pPr>
            <a:r>
              <a:rPr lang="tr-TR" b="1" dirty="0"/>
              <a:t>Santral Sinir Sistemi</a:t>
            </a:r>
            <a:endParaRPr lang="tr-TR" dirty="0"/>
          </a:p>
          <a:p>
            <a:r>
              <a:rPr lang="tr-TR" dirty="0"/>
              <a:t>Beyin (</a:t>
            </a:r>
            <a:r>
              <a:rPr lang="tr-TR" dirty="0" err="1"/>
              <a:t>encephalon</a:t>
            </a:r>
            <a:r>
              <a:rPr lang="tr-TR" dirty="0"/>
              <a:t>) ve omurilikten(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r>
              <a:rPr lang="tr-TR" dirty="0"/>
              <a:t>) oluşur.</a:t>
            </a:r>
          </a:p>
          <a:p>
            <a:pPr marL="0" lvl="0" indent="0">
              <a:buNone/>
            </a:pPr>
            <a:r>
              <a:rPr lang="tr-TR" b="1" dirty="0" err="1"/>
              <a:t>Periferik</a:t>
            </a:r>
            <a:r>
              <a:rPr lang="tr-TR" b="1" dirty="0"/>
              <a:t> Sinir Sistemi</a:t>
            </a:r>
            <a:endParaRPr lang="tr-TR" dirty="0"/>
          </a:p>
          <a:p>
            <a:r>
              <a:rPr lang="tr-TR" dirty="0" err="1"/>
              <a:t>Kranyal</a:t>
            </a:r>
            <a:r>
              <a:rPr lang="tr-TR" dirty="0"/>
              <a:t> (12 çift) ve </a:t>
            </a:r>
            <a:r>
              <a:rPr lang="tr-TR" dirty="0" err="1"/>
              <a:t>spinal</a:t>
            </a:r>
            <a:r>
              <a:rPr lang="tr-TR" dirty="0"/>
              <a:t>(31 çift)  sinirlerden meydana gelir.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973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Fonksiyonel açıdan Sinir Sistemi Bölümleri</a:t>
            </a:r>
            <a:endParaRPr lang="tr-TR" dirty="0"/>
          </a:p>
          <a:p>
            <a:pPr lvl="0"/>
            <a:r>
              <a:rPr lang="tr-TR" b="1" dirty="0"/>
              <a:t>Somatik Sinir Sistemi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İstemli hareketleri kontrol eden bir sistemdir. </a:t>
            </a:r>
            <a:r>
              <a:rPr lang="tr-TR" dirty="0" err="1"/>
              <a:t>Afferent</a:t>
            </a:r>
            <a:r>
              <a:rPr lang="tr-TR" dirty="0"/>
              <a:t> ve </a:t>
            </a:r>
            <a:r>
              <a:rPr lang="tr-TR" dirty="0" err="1"/>
              <a:t>efferent</a:t>
            </a:r>
            <a:r>
              <a:rPr lang="tr-TR" dirty="0"/>
              <a:t> olmak üzere iki kısma ayrılır. </a:t>
            </a:r>
            <a:r>
              <a:rPr lang="tr-TR" dirty="0" err="1"/>
              <a:t>Afferent</a:t>
            </a:r>
            <a:r>
              <a:rPr lang="tr-TR" dirty="0"/>
              <a:t> kısmı duyuyu çevreden alıp merkeze(beyin ve omurilik) taşır. Bu taşıma işini </a:t>
            </a:r>
            <a:r>
              <a:rPr lang="tr-TR" dirty="0" err="1"/>
              <a:t>periferik</a:t>
            </a:r>
            <a:r>
              <a:rPr lang="tr-TR" dirty="0"/>
              <a:t> sinirler üstlenir. Merkeze gelen duyular önce bilinçaltı seviyede(korteks altı) dağıtım ve düzenlemelere tabi tutulur daha sonra da kortekste(bilinç yerinde) dokunma, ağrı, sıcak, soğuk, denge , görme, tat, ses koku gibi bilinçli duyulara sınıflandırılarak  şuur  seviyesinde algılanır.</a:t>
            </a:r>
          </a:p>
          <a:p>
            <a:pPr lvl="0"/>
            <a:r>
              <a:rPr lang="tr-TR" b="1" dirty="0" err="1" smtClean="0"/>
              <a:t>Visseral</a:t>
            </a:r>
            <a:r>
              <a:rPr lang="tr-TR" b="1" dirty="0" smtClean="0"/>
              <a:t> </a:t>
            </a:r>
            <a:r>
              <a:rPr lang="tr-TR" b="1" dirty="0"/>
              <a:t>Sinir Sistemi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Düz kasların, bezlerin ve bunlarla ilgili kan damarlarının çalışmasını ve duyusal kontrolünü sağlayan sistemdir. Bu sisteminde </a:t>
            </a:r>
            <a:r>
              <a:rPr lang="tr-TR" dirty="0" err="1"/>
              <a:t>afferent</a:t>
            </a:r>
            <a:r>
              <a:rPr lang="tr-TR" dirty="0"/>
              <a:t> ve </a:t>
            </a:r>
            <a:r>
              <a:rPr lang="tr-TR" dirty="0" err="1"/>
              <a:t>efferent</a:t>
            </a:r>
            <a:r>
              <a:rPr lang="tr-TR" dirty="0"/>
              <a:t> olmak üzere iki kısmı vardır. </a:t>
            </a:r>
            <a:r>
              <a:rPr lang="tr-TR" dirty="0" err="1"/>
              <a:t>Afferent</a:t>
            </a:r>
            <a:r>
              <a:rPr lang="tr-TR" dirty="0"/>
              <a:t> kısmı, organlardaki duyu reseptörlerinden ( kalp-damar, solunum, sindirim) aldığı duyuyu beyne taşır. Bu duyular kortekste  ağrı, basınç, gerilme ve gerginlik, tat ve koku duyusu olarak algılanır. </a:t>
            </a:r>
            <a:r>
              <a:rPr lang="tr-TR" dirty="0" err="1"/>
              <a:t>Efferent</a:t>
            </a:r>
            <a:r>
              <a:rPr lang="tr-TR" dirty="0"/>
              <a:t> kısmı yaygın olarak otonom sinir sistemi olarak bilinir.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74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Nöron Kısımları</a:t>
            </a:r>
            <a:endParaRPr lang="tr-TR" dirty="0"/>
          </a:p>
          <a:p>
            <a:r>
              <a:rPr lang="tr-TR" dirty="0"/>
              <a:t>Bir nöron , hücre gövdesi, </a:t>
            </a:r>
            <a:r>
              <a:rPr lang="tr-TR" dirty="0" err="1"/>
              <a:t>dendrit</a:t>
            </a:r>
            <a:r>
              <a:rPr lang="tr-TR" dirty="0"/>
              <a:t> ve akson parçalarından oluşur. Aksonlar lipit yapısındaki </a:t>
            </a:r>
            <a:r>
              <a:rPr lang="tr-TR" dirty="0" err="1"/>
              <a:t>miyelin</a:t>
            </a:r>
            <a:r>
              <a:rPr lang="tr-TR" dirty="0"/>
              <a:t> kılıf ile çevrilidir.</a:t>
            </a:r>
          </a:p>
          <a:p>
            <a:r>
              <a:rPr lang="tr-TR" dirty="0" err="1"/>
              <a:t>MSS’de</a:t>
            </a:r>
            <a:r>
              <a:rPr lang="tr-TR" dirty="0"/>
              <a:t> </a:t>
            </a:r>
            <a:r>
              <a:rPr lang="tr-TR" dirty="0" err="1"/>
              <a:t>miyelin</a:t>
            </a:r>
            <a:r>
              <a:rPr lang="tr-TR" dirty="0"/>
              <a:t> kılıfı </a:t>
            </a:r>
            <a:r>
              <a:rPr lang="tr-TR" dirty="0" err="1"/>
              <a:t>oligodendrositler</a:t>
            </a:r>
            <a:r>
              <a:rPr lang="tr-TR" dirty="0"/>
              <a:t> yapar. Bu kılıfı </a:t>
            </a:r>
            <a:r>
              <a:rPr lang="tr-TR" dirty="0" err="1"/>
              <a:t>periferik</a:t>
            </a:r>
            <a:r>
              <a:rPr lang="tr-TR" dirty="0"/>
              <a:t> sistemde </a:t>
            </a:r>
            <a:r>
              <a:rPr lang="tr-TR" dirty="0" err="1"/>
              <a:t>Schwann</a:t>
            </a:r>
            <a:r>
              <a:rPr lang="tr-TR" dirty="0"/>
              <a:t> hücresi yapar. </a:t>
            </a:r>
            <a:r>
              <a:rPr lang="tr-TR" dirty="0" err="1"/>
              <a:t>Periferik</a:t>
            </a:r>
            <a:r>
              <a:rPr lang="tr-TR" dirty="0"/>
              <a:t> sistemde </a:t>
            </a:r>
            <a:r>
              <a:rPr lang="tr-TR" dirty="0" err="1"/>
              <a:t>miyelin</a:t>
            </a:r>
            <a:r>
              <a:rPr lang="tr-TR" dirty="0"/>
              <a:t> kılıfın dışında </a:t>
            </a:r>
            <a:r>
              <a:rPr lang="tr-TR" dirty="0" err="1"/>
              <a:t>nörolemma</a:t>
            </a:r>
            <a:r>
              <a:rPr lang="tr-TR" dirty="0"/>
              <a:t> adlı bir tabaka vardır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 descr="NÃ¶roglia anatomik yapÄ±sÄ± ile ilgili gÃ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895" y="3038764"/>
            <a:ext cx="6242396" cy="3138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356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41745"/>
            <a:ext cx="10515600" cy="5835218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Sinir Dokusunu Çevreleyen Zarlar</a:t>
            </a:r>
            <a:endParaRPr lang="tr-TR" dirty="0"/>
          </a:p>
          <a:p>
            <a:r>
              <a:rPr lang="tr-TR" dirty="0" err="1" smtClean="0"/>
              <a:t>Akson’u</a:t>
            </a:r>
            <a:r>
              <a:rPr lang="tr-TR" dirty="0" smtClean="0"/>
              <a:t> </a:t>
            </a:r>
            <a:r>
              <a:rPr lang="tr-TR" dirty="0"/>
              <a:t>saran bağ dokuya </a:t>
            </a:r>
            <a:r>
              <a:rPr lang="tr-TR" dirty="0" err="1"/>
              <a:t>endonöryum</a:t>
            </a:r>
            <a:r>
              <a:rPr lang="tr-TR" dirty="0"/>
              <a:t> denir. Çok sayıda sinir aksonlarının </a:t>
            </a:r>
            <a:r>
              <a:rPr lang="tr-TR" dirty="0" err="1"/>
              <a:t>biraraya</a:t>
            </a:r>
            <a:r>
              <a:rPr lang="tr-TR" dirty="0"/>
              <a:t> gelmesiyle </a:t>
            </a:r>
            <a:r>
              <a:rPr lang="tr-TR" dirty="0" err="1"/>
              <a:t>nervus</a:t>
            </a:r>
            <a:r>
              <a:rPr lang="tr-TR" dirty="0"/>
              <a:t> oluşur. </a:t>
            </a:r>
            <a:r>
              <a:rPr lang="tr-TR" dirty="0" err="1"/>
              <a:t>Endonöryum</a:t>
            </a:r>
            <a:r>
              <a:rPr lang="tr-TR" dirty="0"/>
              <a:t> ile sarılı sinir lifleri bir araya gelerek </a:t>
            </a:r>
            <a:r>
              <a:rPr lang="tr-TR" dirty="0" err="1"/>
              <a:t>fasikulus</a:t>
            </a:r>
            <a:r>
              <a:rPr lang="tr-TR" dirty="0"/>
              <a:t> adı verilen demetleri oluşturur. </a:t>
            </a:r>
            <a:r>
              <a:rPr lang="tr-TR" dirty="0" err="1"/>
              <a:t>Fasikulusları</a:t>
            </a:r>
            <a:r>
              <a:rPr lang="tr-TR" dirty="0"/>
              <a:t> saran bağ dokusuna </a:t>
            </a:r>
            <a:r>
              <a:rPr lang="tr-TR" dirty="0" err="1"/>
              <a:t>perinöryum</a:t>
            </a:r>
            <a:r>
              <a:rPr lang="tr-TR" dirty="0"/>
              <a:t> denir. Bunların hepsini dıştan saran bağ dokusu kılıfına </a:t>
            </a:r>
            <a:r>
              <a:rPr lang="tr-TR" dirty="0" err="1"/>
              <a:t>epinöryum</a:t>
            </a:r>
            <a:r>
              <a:rPr lang="tr-TR" dirty="0"/>
              <a:t> denir.</a:t>
            </a:r>
          </a:p>
          <a:p>
            <a:endParaRPr lang="tr-TR" dirty="0" smtClean="0"/>
          </a:p>
          <a:p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/>
              <a:t>sistemde hücre gövdeleri bir araya gelerek gangliyon adı verilen toplulukları yapar. </a:t>
            </a:r>
            <a:r>
              <a:rPr lang="tr-TR" dirty="0" err="1" smtClean="0"/>
              <a:t>MSS’deki</a:t>
            </a:r>
            <a:r>
              <a:rPr lang="tr-TR" dirty="0" smtClean="0"/>
              <a:t> </a:t>
            </a:r>
            <a:r>
              <a:rPr lang="tr-TR" dirty="0"/>
              <a:t>karşılığı </a:t>
            </a:r>
            <a:r>
              <a:rPr lang="tr-TR" dirty="0" err="1"/>
              <a:t>nükleus’tur</a:t>
            </a:r>
            <a:r>
              <a:rPr lang="tr-TR" dirty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/>
              <a:t>sinir </a:t>
            </a:r>
            <a:r>
              <a:rPr lang="tr-TR" dirty="0" smtClean="0"/>
              <a:t>sisteminde </a:t>
            </a:r>
            <a:r>
              <a:rPr lang="tr-TR" dirty="0" err="1"/>
              <a:t>nervus</a:t>
            </a:r>
            <a:r>
              <a:rPr lang="tr-TR" dirty="0"/>
              <a:t> adı verilen akson toplulukları, </a:t>
            </a:r>
            <a:r>
              <a:rPr lang="tr-TR" dirty="0" err="1"/>
              <a:t>MSS’de</a:t>
            </a:r>
            <a:r>
              <a:rPr lang="tr-TR" dirty="0"/>
              <a:t> </a:t>
            </a:r>
            <a:r>
              <a:rPr lang="tr-TR" dirty="0" err="1"/>
              <a:t>tractus</a:t>
            </a:r>
            <a:r>
              <a:rPr lang="tr-TR" dirty="0"/>
              <a:t> adını alır.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79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61818"/>
            <a:ext cx="10515600" cy="5715145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Fonksiyonlarına Göre Nöron Tipleri</a:t>
            </a:r>
            <a:endParaRPr lang="tr-TR" dirty="0"/>
          </a:p>
          <a:p>
            <a:pPr lvl="0"/>
            <a:r>
              <a:rPr lang="tr-TR" dirty="0" err="1"/>
              <a:t>Afferent</a:t>
            </a:r>
            <a:r>
              <a:rPr lang="tr-TR" dirty="0"/>
              <a:t> Nöronlar</a:t>
            </a:r>
          </a:p>
          <a:p>
            <a:pPr lvl="0"/>
            <a:r>
              <a:rPr lang="tr-TR" dirty="0" err="1"/>
              <a:t>Efferent</a:t>
            </a:r>
            <a:r>
              <a:rPr lang="tr-TR" dirty="0"/>
              <a:t> Nöronlar</a:t>
            </a:r>
          </a:p>
          <a:p>
            <a:pPr lvl="0"/>
            <a:r>
              <a:rPr lang="tr-TR" dirty="0" err="1"/>
              <a:t>İnternöronlar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 smtClean="0"/>
              <a:t>İnternöronlar</a:t>
            </a:r>
            <a:r>
              <a:rPr lang="tr-TR" b="1" dirty="0"/>
              <a:t>: </a:t>
            </a:r>
            <a:r>
              <a:rPr lang="tr-TR" dirty="0"/>
              <a:t>Asıl fonksiyonları duyu taşıyan nöronlardan motor nöronlara </a:t>
            </a:r>
            <a:r>
              <a:rPr lang="tr-TR" dirty="0" err="1"/>
              <a:t>impuls</a:t>
            </a:r>
            <a:r>
              <a:rPr lang="tr-TR" dirty="0"/>
              <a:t> taşımaktır.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6934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Uzantılarına Göre Nöronlar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Multipolar</a:t>
            </a:r>
            <a:r>
              <a:rPr lang="tr-TR" b="1" dirty="0" smtClean="0"/>
              <a:t> </a:t>
            </a:r>
            <a:r>
              <a:rPr lang="tr-TR" b="1" dirty="0"/>
              <a:t>nöronlar</a:t>
            </a:r>
            <a:endParaRPr lang="tr-TR" dirty="0"/>
          </a:p>
          <a:p>
            <a:pPr lvl="0"/>
            <a:r>
              <a:rPr lang="tr-TR" b="1" dirty="0" err="1"/>
              <a:t>Bipolar</a:t>
            </a:r>
            <a:r>
              <a:rPr lang="tr-TR" b="1" dirty="0"/>
              <a:t> nöronlar</a:t>
            </a:r>
            <a:endParaRPr lang="tr-TR" dirty="0"/>
          </a:p>
          <a:p>
            <a:pPr lvl="0"/>
            <a:r>
              <a:rPr lang="tr-TR" b="1" dirty="0" err="1"/>
              <a:t>Unipolar</a:t>
            </a:r>
            <a:r>
              <a:rPr lang="tr-TR" b="1" dirty="0"/>
              <a:t> nöronlar</a:t>
            </a:r>
            <a:endParaRPr lang="tr-TR" dirty="0"/>
          </a:p>
          <a:p>
            <a:pPr marL="0" indent="0">
              <a:buNone/>
            </a:pPr>
            <a:r>
              <a:rPr lang="tr-TR" b="1" dirty="0" err="1"/>
              <a:t>Unipolar</a:t>
            </a:r>
            <a:r>
              <a:rPr lang="tr-TR" b="1" dirty="0"/>
              <a:t> Nöronlar: </a:t>
            </a:r>
            <a:r>
              <a:rPr lang="tr-TR" dirty="0" err="1"/>
              <a:t>Periferik</a:t>
            </a:r>
            <a:r>
              <a:rPr lang="tr-TR" dirty="0"/>
              <a:t> sinir sisteminde çok yaygın bulunan duyu nöronlarıdır. Kısa , tek uzantısı vardır. İki dala ayrılır. Birisi omurilik ve beyne uzanan merkezi uzantısı; diğeri de </a:t>
            </a:r>
            <a:r>
              <a:rPr lang="tr-TR" dirty="0" err="1"/>
              <a:t>periferde</a:t>
            </a:r>
            <a:r>
              <a:rPr lang="tr-TR" dirty="0"/>
              <a:t> yer alan duyu reseptörlerine uzanan </a:t>
            </a:r>
            <a:r>
              <a:rPr lang="tr-TR" dirty="0" err="1"/>
              <a:t>periferik</a:t>
            </a:r>
            <a:r>
              <a:rPr lang="tr-TR" dirty="0"/>
              <a:t> uzantıdır.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1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Sinir </a:t>
            </a:r>
            <a:r>
              <a:rPr lang="tr-TR" b="1" dirty="0"/>
              <a:t>Sistemi Destek Hücreleri (</a:t>
            </a:r>
            <a:r>
              <a:rPr lang="tr-TR" b="1" dirty="0" err="1"/>
              <a:t>Nöroglia</a:t>
            </a:r>
            <a:r>
              <a:rPr lang="tr-TR" b="1" dirty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hücreler nöronların desteklenmesi, beslenmesi ve korunmasına yöneliktir.</a:t>
            </a:r>
          </a:p>
          <a:p>
            <a:r>
              <a:rPr lang="tr-TR" dirty="0" err="1"/>
              <a:t>Astrosit</a:t>
            </a:r>
            <a:r>
              <a:rPr lang="tr-TR" dirty="0"/>
              <a:t>, </a:t>
            </a:r>
            <a:r>
              <a:rPr lang="tr-TR" dirty="0" err="1"/>
              <a:t>epandim</a:t>
            </a:r>
            <a:r>
              <a:rPr lang="tr-TR" dirty="0"/>
              <a:t>, </a:t>
            </a:r>
            <a:r>
              <a:rPr lang="tr-TR" dirty="0" err="1"/>
              <a:t>mikroglia</a:t>
            </a:r>
            <a:r>
              <a:rPr lang="tr-TR" dirty="0"/>
              <a:t>, </a:t>
            </a:r>
            <a:r>
              <a:rPr lang="tr-TR" dirty="0" err="1"/>
              <a:t>oligodendrosit</a:t>
            </a:r>
            <a:r>
              <a:rPr lang="tr-TR" dirty="0"/>
              <a:t>, </a:t>
            </a:r>
            <a:r>
              <a:rPr lang="tr-TR" dirty="0" err="1"/>
              <a:t>periferik</a:t>
            </a:r>
            <a:r>
              <a:rPr lang="tr-TR" dirty="0"/>
              <a:t> </a:t>
            </a:r>
            <a:r>
              <a:rPr lang="tr-TR" dirty="0" err="1"/>
              <a:t>nöroglia</a:t>
            </a: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144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1031</Words>
  <Application>Microsoft Office PowerPoint</Application>
  <PresentationFormat>Geniş ekran</PresentationFormat>
  <Paragraphs>120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Uzantılarına Göre Nöronlar</vt:lpstr>
      <vt:lpstr> Sinir Sistemi Destek Hücreleri (Nöroglia) </vt:lpstr>
      <vt:lpstr>Merkezi Sinir Sistemi</vt:lpstr>
      <vt:lpstr>PowerPoint Sunusu</vt:lpstr>
      <vt:lpstr>PowerPoint Sunusu</vt:lpstr>
      <vt:lpstr>OMURİLİĞİN İÇ YAPISI</vt:lpstr>
      <vt:lpstr>PowerPoint Sunusu</vt:lpstr>
      <vt:lpstr>PowerPoint Sunusu</vt:lpstr>
      <vt:lpstr> OMURİLİĞİN TEMEL İŞLEVLERİ </vt:lpstr>
      <vt:lpstr>PowerPoint Sunusu</vt:lpstr>
      <vt:lpstr>PowerPoint Sunusu</vt:lpstr>
      <vt:lpstr>PowerPoint Sunusu</vt:lpstr>
      <vt:lpstr>PowerPoint Sunusu</vt:lpstr>
      <vt:lpstr>PowerPoint Sunusu</vt:lpstr>
      <vt:lpstr>   HYPOTHALAMUS</vt:lpstr>
      <vt:lpstr>PowerPoint Sunusu</vt:lpstr>
      <vt:lpstr>    TELENSEFALON</vt:lpstr>
      <vt:lpstr>Beyin Lobları</vt:lpstr>
      <vt:lpstr>   SEREBRAL LOBLAR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Ömer Özten</dc:creator>
  <cp:lastModifiedBy>Ömer Özten</cp:lastModifiedBy>
  <cp:revision>27</cp:revision>
  <cp:lastPrinted>2019-11-12T16:04:45Z</cp:lastPrinted>
  <dcterms:created xsi:type="dcterms:W3CDTF">2019-11-12T16:04:06Z</dcterms:created>
  <dcterms:modified xsi:type="dcterms:W3CDTF">2019-11-18T11:49:26Z</dcterms:modified>
</cp:coreProperties>
</file>