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3"/>
  </p:notesMasterIdLst>
  <p:handoutMasterIdLst>
    <p:handoutMasterId r:id="rId24"/>
  </p:handoutMasterIdLst>
  <p:sldIdLst>
    <p:sldId id="257" r:id="rId3"/>
    <p:sldId id="256" r:id="rId4"/>
    <p:sldId id="258" r:id="rId5"/>
    <p:sldId id="259" r:id="rId6"/>
    <p:sldId id="260" r:id="rId7"/>
    <p:sldId id="261" r:id="rId8"/>
    <p:sldId id="262" r:id="rId9"/>
    <p:sldId id="278" r:id="rId10"/>
    <p:sldId id="264" r:id="rId11"/>
    <p:sldId id="265" r:id="rId12"/>
    <p:sldId id="279" r:id="rId13"/>
    <p:sldId id="280" r:id="rId14"/>
    <p:sldId id="263" r:id="rId15"/>
    <p:sldId id="267" r:id="rId16"/>
    <p:sldId id="269" r:id="rId17"/>
    <p:sldId id="271" r:id="rId18"/>
    <p:sldId id="273" r:id="rId19"/>
    <p:sldId id="275" r:id="rId20"/>
    <p:sldId id="276" r:id="rId21"/>
    <p:sldId id="281" r:id="rId22"/>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1288" y="48"/>
      </p:cViewPr>
      <p:guideLst>
        <p:guide orient="horz" pos="2448"/>
        <p:guide pos="3168"/>
      </p:guideLst>
    </p:cSldViewPr>
  </p:slideViewPr>
  <p:notesTextViewPr>
    <p:cViewPr>
      <p:scale>
        <a:sx n="1" d="1"/>
        <a:sy n="1" d="1"/>
      </p:scale>
      <p:origin x="0" y="0"/>
    </p:cViewPr>
  </p:notesTextViewPr>
  <p:notesViewPr>
    <p:cSldViewPr snapToGrid="0" showGuides="1">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7F96A5-B40C-4591-A94D-05A85DE82A47}" type="datetimeFigureOut">
              <a:rPr lang="en-US"/>
              <a:t>1/18/2019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E55127-CA2D-4BC4-8CFE-F19148CDFE65}" type="slidenum">
              <a:rPr/>
              <a:t>‹#›</a:t>
            </a:fld>
            <a:endParaRPr dirty="0"/>
          </a:p>
        </p:txBody>
      </p:sp>
    </p:spTree>
    <p:extLst>
      <p:ext uri="{BB962C8B-B14F-4D97-AF65-F5344CB8AC3E}">
        <p14:creationId xmlns:p14="http://schemas.microsoft.com/office/powerpoint/2010/main" val="259564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FC828-8F12-4CF0-9AF3-FA4FDDB6EB28}" type="datetimeFigureOut">
              <a:rPr lang="en-US"/>
              <a:t>1/18/2019</a:t>
            </a:fld>
            <a:endParaRPr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B6C3F-CB80-4F8D-9D19-17AA7E3C7BEF}" type="slidenum">
              <a:rPr/>
              <a:t>‹#›</a:t>
            </a:fld>
            <a:endParaRPr dirty="0"/>
          </a:p>
        </p:txBody>
      </p:sp>
    </p:spTree>
    <p:extLst>
      <p:ext uri="{BB962C8B-B14F-4D97-AF65-F5344CB8AC3E}">
        <p14:creationId xmlns:p14="http://schemas.microsoft.com/office/powerpoint/2010/main" val="169046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utside Page">
    <p:spTree>
      <p:nvGrpSpPr>
        <p:cNvPr id="1" name=""/>
        <p:cNvGrpSpPr/>
        <p:nvPr/>
      </p:nvGrpSpPr>
      <p:grpSpPr>
        <a:xfrm>
          <a:off x="0" y="0"/>
          <a:ext cx="0" cy="0"/>
          <a:chOff x="0" y="0"/>
          <a:chExt cx="0" cy="0"/>
        </a:xfrm>
      </p:grpSpPr>
      <p:sp>
        <p:nvSpPr>
          <p:cNvPr id="12" name="Rectangle 11"/>
          <p:cNvSpPr/>
          <p:nvPr/>
        </p:nvSpPr>
        <p:spPr>
          <a:xfrm>
            <a:off x="457200" y="457199"/>
            <a:ext cx="2377440" cy="6583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 Placeholder 9"/>
          <p:cNvSpPr>
            <a:spLocks noGrp="1"/>
          </p:cNvSpPr>
          <p:nvPr>
            <p:ph type="body" sz="quarter" idx="10"/>
          </p:nvPr>
        </p:nvSpPr>
        <p:spPr>
          <a:xfrm>
            <a:off x="777240" y="665530"/>
            <a:ext cx="1737360" cy="1517413"/>
          </a:xfrm>
        </p:spPr>
        <p:txBody>
          <a:bodyPr lIns="0" tIns="0" rIns="0" bIns="0" anchor="b">
            <a:noAutofit/>
          </a:bodyPr>
          <a:lstStyle>
            <a:lvl1pPr marL="0" indent="0">
              <a:lnSpc>
                <a:spcPct val="100000"/>
              </a:lnSpc>
              <a:spcBef>
                <a:spcPts val="0"/>
              </a:spcBef>
              <a:buNone/>
              <a:defRPr sz="1800">
                <a:solidFill>
                  <a:schemeClr val="bg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11" name="Text Placeholder 9"/>
          <p:cNvSpPr>
            <a:spLocks noGrp="1"/>
          </p:cNvSpPr>
          <p:nvPr>
            <p:ph type="body" sz="quarter" idx="11"/>
          </p:nvPr>
        </p:nvSpPr>
        <p:spPr>
          <a:xfrm>
            <a:off x="777240" y="2302840"/>
            <a:ext cx="1737360" cy="4417999"/>
          </a:xfrm>
        </p:spPr>
        <p:txBody>
          <a:bodyPr lIns="0" tIns="0" rIns="0" bIns="0" anchor="t">
            <a:noAutofit/>
          </a:bodyPr>
          <a:lstStyle>
            <a:lvl1pPr marL="0" indent="0">
              <a:lnSpc>
                <a:spcPct val="105000"/>
              </a:lnSpc>
              <a:spcBef>
                <a:spcPts val="800"/>
              </a:spcBef>
              <a:buNone/>
              <a:defRPr sz="1000">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13" name="Rectangle 12"/>
          <p:cNvSpPr/>
          <p:nvPr/>
        </p:nvSpPr>
        <p:spPr>
          <a:xfrm>
            <a:off x="457200" y="7178040"/>
            <a:ext cx="237744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a:xfrm>
            <a:off x="7124700" y="7086600"/>
            <a:ext cx="246888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Text Placeholder 9"/>
          <p:cNvSpPr>
            <a:spLocks noGrp="1"/>
          </p:cNvSpPr>
          <p:nvPr>
            <p:ph type="body" sz="quarter" idx="12"/>
          </p:nvPr>
        </p:nvSpPr>
        <p:spPr>
          <a:xfrm>
            <a:off x="7124700" y="457200"/>
            <a:ext cx="2468880" cy="1763463"/>
          </a:xfrm>
        </p:spPr>
        <p:txBody>
          <a:bodyPr lIns="0" tIns="0" rIns="0" bIns="0" anchor="b">
            <a:noAutofit/>
          </a:bodyPr>
          <a:lstStyle>
            <a:lvl1pPr marL="0" indent="0">
              <a:lnSpc>
                <a:spcPct val="95000"/>
              </a:lnSpc>
              <a:spcBef>
                <a:spcPts val="0"/>
              </a:spcBef>
              <a:buNone/>
              <a:defRPr sz="3000" b="1">
                <a:solidFill>
                  <a:schemeClr val="tx1">
                    <a:lumMod val="65000"/>
                    <a:lumOff val="35000"/>
                  </a:schemeClr>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22" name="Picture Placeholder 21"/>
          <p:cNvSpPr>
            <a:spLocks noGrp="1"/>
          </p:cNvSpPr>
          <p:nvPr>
            <p:ph type="pic" sz="quarter" idx="13"/>
          </p:nvPr>
        </p:nvSpPr>
        <p:spPr>
          <a:xfrm>
            <a:off x="7124700" y="2740819"/>
            <a:ext cx="2468563" cy="4208621"/>
          </a:xfrm>
        </p:spPr>
        <p:txBody>
          <a:bodyPr>
            <a:normAutofit/>
          </a:bodyPr>
          <a:lstStyle>
            <a:lvl1pPr marL="0" indent="0">
              <a:buNone/>
              <a:defRPr sz="1600">
                <a:solidFill>
                  <a:schemeClr val="tx1">
                    <a:lumMod val="65000"/>
                    <a:lumOff val="35000"/>
                  </a:schemeClr>
                </a:solidFill>
              </a:defRPr>
            </a:lvl1pPr>
          </a:lstStyle>
          <a:p>
            <a:r>
              <a:rPr lang="en-US" dirty="0" smtClean="0"/>
              <a:t>Click icon to add picture</a:t>
            </a:r>
            <a:endParaRPr dirty="0"/>
          </a:p>
        </p:txBody>
      </p:sp>
      <p:sp>
        <p:nvSpPr>
          <p:cNvPr id="24" name="Text Placeholder 9"/>
          <p:cNvSpPr>
            <a:spLocks noGrp="1"/>
          </p:cNvSpPr>
          <p:nvPr>
            <p:ph type="body" sz="quarter" idx="14"/>
          </p:nvPr>
        </p:nvSpPr>
        <p:spPr>
          <a:xfrm>
            <a:off x="7124700" y="2266383"/>
            <a:ext cx="2468880" cy="346007"/>
          </a:xfrm>
        </p:spPr>
        <p:txBody>
          <a:bodyPr lIns="0" tIns="0" rIns="0" bIns="0" anchor="t">
            <a:noAutofit/>
          </a:bodyPr>
          <a:lstStyle>
            <a:lvl1pPr marL="0" indent="0">
              <a:lnSpc>
                <a:spcPct val="114000"/>
              </a:lnSpc>
              <a:spcBef>
                <a:spcPts val="0"/>
              </a:spcBef>
              <a:buNone/>
              <a:defRPr sz="800" b="0">
                <a:solidFill>
                  <a:schemeClr val="accent1"/>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26" name="Text Placeholder 9"/>
          <p:cNvSpPr>
            <a:spLocks noGrp="1"/>
          </p:cNvSpPr>
          <p:nvPr>
            <p:ph type="body" sz="quarter" idx="15" hasCustomPrompt="1"/>
          </p:nvPr>
        </p:nvSpPr>
        <p:spPr>
          <a:xfrm rot="16200000">
            <a:off x="2686739" y="6222588"/>
            <a:ext cx="2011680" cy="171161"/>
          </a:xfrm>
        </p:spPr>
        <p:txBody>
          <a:bodyPr lIns="0" tIns="0" rIns="0" bIns="0" anchor="t">
            <a:noAutofit/>
          </a:bodyPr>
          <a:lstStyle>
            <a:lvl1pPr marL="0" indent="0">
              <a:lnSpc>
                <a:spcPct val="100000"/>
              </a:lnSpc>
              <a:spcBef>
                <a:spcPts val="0"/>
              </a:spcBef>
              <a:buNone/>
              <a:defRPr sz="900" b="1">
                <a:solidFill>
                  <a:schemeClr val="tx1">
                    <a:lumMod val="65000"/>
                    <a:lumOff val="35000"/>
                  </a:schemeClr>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[Company Name]</a:t>
            </a:r>
          </a:p>
        </p:txBody>
      </p:sp>
      <p:sp>
        <p:nvSpPr>
          <p:cNvPr id="27" name="Text Placeholder 9"/>
          <p:cNvSpPr>
            <a:spLocks noGrp="1"/>
          </p:cNvSpPr>
          <p:nvPr>
            <p:ph type="body" sz="quarter" idx="16" hasCustomPrompt="1"/>
          </p:nvPr>
        </p:nvSpPr>
        <p:spPr>
          <a:xfrm rot="16200000">
            <a:off x="2859179" y="6222588"/>
            <a:ext cx="2011680" cy="171161"/>
          </a:xfrm>
        </p:spPr>
        <p:txBody>
          <a:bodyPr lIns="0" tIns="0" rIns="0" bIns="0" anchor="t">
            <a:noAutofit/>
          </a:bodyPr>
          <a:lstStyle>
            <a:lvl1pPr marL="0" indent="0">
              <a:lnSpc>
                <a:spcPct val="100000"/>
              </a:lnSpc>
              <a:spcBef>
                <a:spcPts val="0"/>
              </a:spcBef>
              <a:buNone/>
              <a:defRPr sz="900" b="0">
                <a:solidFill>
                  <a:schemeClr val="tx1">
                    <a:lumMod val="65000"/>
                    <a:lumOff val="35000"/>
                  </a:schemeClr>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[Street Address]</a:t>
            </a:r>
          </a:p>
        </p:txBody>
      </p:sp>
      <p:sp>
        <p:nvSpPr>
          <p:cNvPr id="28" name="Text Placeholder 9"/>
          <p:cNvSpPr>
            <a:spLocks noGrp="1"/>
          </p:cNvSpPr>
          <p:nvPr>
            <p:ph type="body" sz="quarter" idx="17" hasCustomPrompt="1"/>
          </p:nvPr>
        </p:nvSpPr>
        <p:spPr>
          <a:xfrm rot="16200000">
            <a:off x="3031619" y="6222588"/>
            <a:ext cx="2011680" cy="171161"/>
          </a:xfrm>
        </p:spPr>
        <p:txBody>
          <a:bodyPr lIns="0" tIns="0" rIns="0" bIns="0" anchor="t">
            <a:noAutofit/>
          </a:bodyPr>
          <a:lstStyle>
            <a:lvl1pPr marL="0" indent="0">
              <a:lnSpc>
                <a:spcPct val="100000"/>
              </a:lnSpc>
              <a:spcBef>
                <a:spcPts val="0"/>
              </a:spcBef>
              <a:buNone/>
              <a:defRPr sz="900" b="0">
                <a:solidFill>
                  <a:schemeClr val="tx1">
                    <a:lumMod val="65000"/>
                    <a:lumOff val="35000"/>
                  </a:schemeClr>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[City, ST  ZIP Code]</a:t>
            </a:r>
          </a:p>
        </p:txBody>
      </p:sp>
      <p:sp>
        <p:nvSpPr>
          <p:cNvPr id="29" name="Text Placeholder 9"/>
          <p:cNvSpPr>
            <a:spLocks noGrp="1"/>
          </p:cNvSpPr>
          <p:nvPr>
            <p:ph type="body" sz="quarter" idx="18" hasCustomPrompt="1"/>
          </p:nvPr>
        </p:nvSpPr>
        <p:spPr>
          <a:xfrm rot="16200000">
            <a:off x="3628146" y="2873971"/>
            <a:ext cx="2577959" cy="793647"/>
          </a:xfrm>
        </p:spPr>
        <p:txBody>
          <a:bodyPr lIns="0" tIns="0" rIns="0" bIns="0" anchor="t">
            <a:noAutofit/>
          </a:bodyPr>
          <a:lstStyle>
            <a:lvl1pPr marL="0" indent="0">
              <a:lnSpc>
                <a:spcPct val="120000"/>
              </a:lnSpc>
              <a:spcBef>
                <a:spcPts val="0"/>
              </a:spcBef>
              <a:buNone/>
              <a:defRPr sz="900" b="0" baseline="0">
                <a:solidFill>
                  <a:schemeClr val="tx1">
                    <a:lumMod val="65000"/>
                    <a:lumOff val="35000"/>
                  </a:schemeClr>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[Recipient Name]</a:t>
            </a:r>
            <a:br>
              <a:rPr/>
            </a:br>
            <a:r>
              <a:rPr/>
              <a:t>[Address]</a:t>
            </a:r>
            <a:br>
              <a:rPr/>
            </a:br>
            <a:r>
              <a:rPr/>
              <a:t>[City, ST  ZIP Code]</a:t>
            </a:r>
          </a:p>
        </p:txBody>
      </p:sp>
      <p:sp>
        <p:nvSpPr>
          <p:cNvPr id="32" name="Rectangle 31"/>
          <p:cNvSpPr/>
          <p:nvPr/>
        </p:nvSpPr>
        <p:spPr>
          <a:xfrm rot="16200000">
            <a:off x="3291840" y="457200"/>
            <a:ext cx="685800" cy="685800"/>
          </a:xfrm>
          <a:prstGeom prst="rect">
            <a:avLst/>
          </a:prstGeom>
          <a:noFill/>
          <a:ln w="635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sz="800" dirty="0">
                <a:solidFill>
                  <a:schemeClr val="bg1">
                    <a:lumMod val="85000"/>
                  </a:schemeClr>
                </a:solidFill>
              </a:rPr>
              <a:t>PLACE</a:t>
            </a:r>
            <a:br>
              <a:rPr sz="800" dirty="0">
                <a:solidFill>
                  <a:schemeClr val="bg1">
                    <a:lumMod val="85000"/>
                  </a:schemeClr>
                </a:solidFill>
              </a:rPr>
            </a:br>
            <a:r>
              <a:rPr sz="800" dirty="0">
                <a:solidFill>
                  <a:schemeClr val="bg1">
                    <a:lumMod val="85000"/>
                  </a:schemeClr>
                </a:solidFill>
              </a:rPr>
              <a:t>STAMP</a:t>
            </a:r>
            <a:br>
              <a:rPr sz="800" dirty="0">
                <a:solidFill>
                  <a:schemeClr val="bg1">
                    <a:lumMod val="85000"/>
                  </a:schemeClr>
                </a:solidFill>
              </a:rPr>
            </a:br>
            <a:r>
              <a:rPr sz="800" dirty="0">
                <a:solidFill>
                  <a:schemeClr val="bg1">
                    <a:lumMod val="85000"/>
                  </a:schemeClr>
                </a:solidFill>
              </a:rPr>
              <a:t>HERE </a:t>
            </a:r>
          </a:p>
        </p:txBody>
      </p:sp>
      <p:sp>
        <p:nvSpPr>
          <p:cNvPr id="33" name="Instructional Text"/>
          <p:cNvSpPr/>
          <p:nvPr/>
        </p:nvSpPr>
        <p:spPr>
          <a:xfrm>
            <a:off x="10287000" y="0"/>
            <a:ext cx="16764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sz="1100" b="1" i="1" baseline="0" dirty="0">
                <a:latin typeface="Arial" pitchFamily="34" charset="0"/>
                <a:cs typeface="Arial" pitchFamily="34" charset="0"/>
              </a:rPr>
              <a:t>Note: </a:t>
            </a:r>
          </a:p>
          <a:p>
            <a:pPr>
              <a:spcBef>
                <a:spcPts val="1200"/>
              </a:spcBef>
            </a:pPr>
            <a:r>
              <a:rPr sz="1100" b="1" i="1" baseline="0" dirty="0">
                <a:latin typeface="Arial" pitchFamily="34" charset="0"/>
                <a:cs typeface="Arial" pitchFamily="34" charset="0"/>
              </a:rPr>
              <a:t>This brochure </a:t>
            </a:r>
            <a:r>
              <a:rPr sz="1100" b="1" i="1" dirty="0">
                <a:latin typeface="Arial" pitchFamily="34" charset="0"/>
                <a:cs typeface="Arial" pitchFamily="34" charset="0"/>
              </a:rPr>
              <a:t>is designed to be printed. </a:t>
            </a:r>
            <a:r>
              <a:rPr sz="1100" b="1" i="1" baseline="0" dirty="0">
                <a:latin typeface="Arial" pitchFamily="34" charset="0"/>
                <a:cs typeface="Arial" pitchFamily="34" charset="0"/>
              </a:rPr>
              <a:t>You should test print on regular paper to ensure proper positioning before printing on</a:t>
            </a:r>
            <a:r>
              <a:rPr sz="1100" b="1" i="1" dirty="0">
                <a:latin typeface="Arial" pitchFamily="34" charset="0"/>
                <a:cs typeface="Arial" pitchFamily="34" charset="0"/>
              </a:rPr>
              <a:t> card stock.</a:t>
            </a:r>
          </a:p>
          <a:p>
            <a:pPr>
              <a:spcBef>
                <a:spcPts val="1200"/>
              </a:spcBef>
            </a:pPr>
            <a:r>
              <a:rPr sz="1100" b="1" i="1" baseline="0" dirty="0">
                <a:latin typeface="Arial" pitchFamily="34" charset="0"/>
                <a:cs typeface="Arial" pitchFamily="34" charset="0"/>
              </a:rPr>
              <a:t>You may need to uncheck Scale to Fit Paper in the Print dialog (in the Full Page Slides dropdown).</a:t>
            </a:r>
          </a:p>
          <a:p>
            <a:pPr>
              <a:spcBef>
                <a:spcPts val="1200"/>
              </a:spcBef>
            </a:pPr>
            <a:r>
              <a:rPr sz="1100" b="1" i="1" dirty="0">
                <a:latin typeface="Arial" pitchFamily="34" charset="0"/>
                <a:cs typeface="Arial" pitchFamily="34" charset="0"/>
              </a:rPr>
              <a:t>Check your printer instructions to print double-sided pages.</a:t>
            </a:r>
            <a:endParaRPr sz="1100" b="1" i="1" baseline="0" dirty="0">
              <a:latin typeface="Arial" pitchFamily="34" charset="0"/>
              <a:cs typeface="Arial" pitchFamily="34" charset="0"/>
            </a:endParaRPr>
          </a:p>
          <a:p>
            <a:pPr>
              <a:spcBef>
                <a:spcPts val="1200"/>
              </a:spcBef>
            </a:pPr>
            <a:r>
              <a:rPr sz="1100" b="1" i="1" baseline="0" dirty="0">
                <a:latin typeface="Arial" pitchFamily="34" charset="0"/>
                <a:cs typeface="Arial" pitchFamily="34" charset="0"/>
              </a:rPr>
              <a:t>To change images on this slide, select a picture and delete it. Then click the Pictures icon in the placeholder to insert your own image.</a:t>
            </a:r>
            <a:endParaRPr sz="1100" b="1" i="1" dirty="0">
              <a:latin typeface="Arial" pitchFamily="34" charset="0"/>
              <a:cs typeface="Arial" pitchFamily="34" charset="0"/>
            </a:endParaRPr>
          </a:p>
        </p:txBody>
      </p:sp>
    </p:spTree>
    <p:extLst>
      <p:ext uri="{BB962C8B-B14F-4D97-AF65-F5344CB8AC3E}">
        <p14:creationId xmlns:p14="http://schemas.microsoft.com/office/powerpoint/2010/main" val="658768243"/>
      </p:ext>
    </p:extLst>
  </p:cSld>
  <p:clrMapOvr>
    <a:masterClrMapping/>
  </p:clrMapOvr>
  <p:extLst mod="1">
    <p:ext uri="{DCECCB84-F9BA-43D5-87BE-67443E8EF086}">
      <p15:sldGuideLst xmlns:p15="http://schemas.microsoft.com/office/powerpoint/2012/main">
        <p15:guide id="1" orient="horz" pos="4608">
          <p15:clr>
            <a:srgbClr val="FBAE40"/>
          </p15:clr>
        </p15:guide>
        <p15:guide id="2" orient="horz" pos="288">
          <p15:clr>
            <a:srgbClr val="FBAE40"/>
          </p15:clr>
        </p15:guide>
        <p15:guide id="3" pos="288">
          <p15:clr>
            <a:srgbClr val="FBAE40"/>
          </p15:clr>
        </p15:guide>
        <p15:guide id="4" pos="6048">
          <p15:clr>
            <a:srgbClr val="FBAE40"/>
          </p15:clr>
        </p15:guide>
        <p15:guide id="5" pos="2064">
          <p15:clr>
            <a:srgbClr val="A4A3A4"/>
          </p15:clr>
        </p15:guide>
        <p15:guide id="6" pos="420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side Pag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198" y="3314607"/>
            <a:ext cx="2834641" cy="237696"/>
          </a:xfrm>
        </p:spPr>
        <p:txBody>
          <a:bodyPr lIns="0" tIns="0" rIns="0" bIns="0" anchor="t">
            <a:noAutofit/>
          </a:bodyPr>
          <a:lstStyle>
            <a:lvl1pPr marL="0" indent="0">
              <a:lnSpc>
                <a:spcPct val="100000"/>
              </a:lnSpc>
              <a:spcBef>
                <a:spcPts val="0"/>
              </a:spcBef>
              <a:buNone/>
              <a:defRPr sz="1500">
                <a:solidFill>
                  <a:schemeClr val="accent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Click to edit text</a:t>
            </a:r>
          </a:p>
        </p:txBody>
      </p:sp>
      <p:sp>
        <p:nvSpPr>
          <p:cNvPr id="11" name="Text Placeholder 9"/>
          <p:cNvSpPr>
            <a:spLocks noGrp="1"/>
          </p:cNvSpPr>
          <p:nvPr>
            <p:ph type="body" sz="quarter" idx="11"/>
          </p:nvPr>
        </p:nvSpPr>
        <p:spPr>
          <a:xfrm>
            <a:off x="457199" y="3624067"/>
            <a:ext cx="2834640" cy="855720"/>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13" name="Rectangle 12"/>
          <p:cNvSpPr/>
          <p:nvPr/>
        </p:nvSpPr>
        <p:spPr>
          <a:xfrm>
            <a:off x="457200" y="7178040"/>
            <a:ext cx="9144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9" name="Picture Placeholder 21"/>
          <p:cNvSpPr>
            <a:spLocks noGrp="1"/>
          </p:cNvSpPr>
          <p:nvPr>
            <p:ph type="pic" sz="quarter" idx="19"/>
          </p:nvPr>
        </p:nvSpPr>
        <p:spPr>
          <a:xfrm>
            <a:off x="457199" y="457200"/>
            <a:ext cx="3200400" cy="2606040"/>
          </a:xfrm>
        </p:spPr>
        <p:txBody>
          <a:bodyPr>
            <a:normAutofit/>
          </a:bodyPr>
          <a:lstStyle>
            <a:lvl1pPr marL="0" indent="0">
              <a:buNone/>
              <a:defRPr sz="1600">
                <a:solidFill>
                  <a:schemeClr val="tx1">
                    <a:lumMod val="65000"/>
                    <a:lumOff val="35000"/>
                  </a:schemeClr>
                </a:solidFill>
              </a:defRPr>
            </a:lvl1pPr>
          </a:lstStyle>
          <a:p>
            <a:r>
              <a:rPr lang="en-US" dirty="0" smtClean="0"/>
              <a:t>Click icon to add picture</a:t>
            </a:r>
            <a:endParaRPr dirty="0"/>
          </a:p>
        </p:txBody>
      </p:sp>
      <p:sp>
        <p:nvSpPr>
          <p:cNvPr id="21" name="Text Placeholder 9"/>
          <p:cNvSpPr>
            <a:spLocks noGrp="1"/>
          </p:cNvSpPr>
          <p:nvPr>
            <p:ph type="body" sz="quarter" idx="20"/>
          </p:nvPr>
        </p:nvSpPr>
        <p:spPr>
          <a:xfrm>
            <a:off x="457199" y="4549821"/>
            <a:ext cx="2834640" cy="145811"/>
          </a:xfrm>
        </p:spPr>
        <p:txBody>
          <a:bodyPr lIns="0" tIns="0" rIns="0" bIns="0" anchor="t">
            <a:noAutofit/>
          </a:bodyPr>
          <a:lstStyle>
            <a:lvl1pPr marL="0" indent="0">
              <a:lnSpc>
                <a:spcPct val="114000"/>
              </a:lnSpc>
              <a:spcBef>
                <a:spcPts val="800"/>
              </a:spcBef>
              <a:buNone/>
              <a:defRPr sz="800" b="1">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23" name="Text Placeholder 9"/>
          <p:cNvSpPr>
            <a:spLocks noGrp="1"/>
          </p:cNvSpPr>
          <p:nvPr>
            <p:ph type="body" sz="quarter" idx="21"/>
          </p:nvPr>
        </p:nvSpPr>
        <p:spPr>
          <a:xfrm>
            <a:off x="457199" y="4722992"/>
            <a:ext cx="2834640" cy="2143917"/>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25" name="Rectangle 24"/>
          <p:cNvSpPr/>
          <p:nvPr/>
        </p:nvSpPr>
        <p:spPr>
          <a:xfrm>
            <a:off x="3657598" y="457199"/>
            <a:ext cx="2834643" cy="2606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0" name="Text Placeholder 9"/>
          <p:cNvSpPr>
            <a:spLocks noGrp="1"/>
          </p:cNvSpPr>
          <p:nvPr>
            <p:ph type="body" sz="quarter" idx="22"/>
          </p:nvPr>
        </p:nvSpPr>
        <p:spPr>
          <a:xfrm>
            <a:off x="3977637" y="777239"/>
            <a:ext cx="2194564" cy="1963580"/>
          </a:xfrm>
        </p:spPr>
        <p:txBody>
          <a:bodyPr lIns="0" tIns="0" rIns="0" bIns="0" anchor="ctr">
            <a:noAutofit/>
          </a:bodyPr>
          <a:lstStyle>
            <a:lvl1pPr marL="0" indent="0">
              <a:lnSpc>
                <a:spcPct val="114000"/>
              </a:lnSpc>
              <a:spcBef>
                <a:spcPts val="900"/>
              </a:spcBef>
              <a:buNone/>
              <a:defRPr sz="1100">
                <a:solidFill>
                  <a:schemeClr val="bg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35" name="Text Placeholder 9"/>
          <p:cNvSpPr>
            <a:spLocks noGrp="1"/>
          </p:cNvSpPr>
          <p:nvPr>
            <p:ph type="body" sz="quarter" idx="23"/>
          </p:nvPr>
        </p:nvSpPr>
        <p:spPr>
          <a:xfrm>
            <a:off x="3665820" y="3624068"/>
            <a:ext cx="2834640" cy="1425238"/>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36" name="Text Placeholder 9"/>
          <p:cNvSpPr>
            <a:spLocks noGrp="1"/>
          </p:cNvSpPr>
          <p:nvPr>
            <p:ph type="body" sz="quarter" idx="24"/>
          </p:nvPr>
        </p:nvSpPr>
        <p:spPr>
          <a:xfrm>
            <a:off x="3665820" y="5433870"/>
            <a:ext cx="2834640" cy="1433040"/>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37" name="Text Placeholder 9"/>
          <p:cNvSpPr>
            <a:spLocks noGrp="1"/>
          </p:cNvSpPr>
          <p:nvPr>
            <p:ph type="body" sz="quarter" idx="25" hasCustomPrompt="1"/>
          </p:nvPr>
        </p:nvSpPr>
        <p:spPr>
          <a:xfrm>
            <a:off x="3665820" y="5122740"/>
            <a:ext cx="2834641" cy="237696"/>
          </a:xfrm>
        </p:spPr>
        <p:txBody>
          <a:bodyPr lIns="0" tIns="0" rIns="0" bIns="0" anchor="t">
            <a:noAutofit/>
          </a:bodyPr>
          <a:lstStyle>
            <a:lvl1pPr marL="0" indent="0">
              <a:lnSpc>
                <a:spcPct val="100000"/>
              </a:lnSpc>
              <a:spcBef>
                <a:spcPts val="0"/>
              </a:spcBef>
              <a:buNone/>
              <a:defRPr sz="1500">
                <a:solidFill>
                  <a:schemeClr val="accent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Click to edit text</a:t>
            </a:r>
          </a:p>
        </p:txBody>
      </p:sp>
      <p:sp>
        <p:nvSpPr>
          <p:cNvPr id="38" name="Text Placeholder 9"/>
          <p:cNvSpPr>
            <a:spLocks noGrp="1"/>
          </p:cNvSpPr>
          <p:nvPr>
            <p:ph type="body" sz="quarter" idx="26"/>
          </p:nvPr>
        </p:nvSpPr>
        <p:spPr>
          <a:xfrm>
            <a:off x="7028349" y="548640"/>
            <a:ext cx="2572851" cy="145811"/>
          </a:xfrm>
        </p:spPr>
        <p:txBody>
          <a:bodyPr lIns="0" tIns="0" rIns="0" bIns="0" anchor="t">
            <a:noAutofit/>
          </a:bodyPr>
          <a:lstStyle>
            <a:lvl1pPr marL="0" indent="0">
              <a:lnSpc>
                <a:spcPct val="114000"/>
              </a:lnSpc>
              <a:spcBef>
                <a:spcPts val="800"/>
              </a:spcBef>
              <a:buNone/>
              <a:defRPr sz="800" b="1">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39" name="Text Placeholder 9"/>
          <p:cNvSpPr>
            <a:spLocks noGrp="1"/>
          </p:cNvSpPr>
          <p:nvPr>
            <p:ph type="body" sz="quarter" idx="27"/>
          </p:nvPr>
        </p:nvSpPr>
        <p:spPr>
          <a:xfrm>
            <a:off x="7028349" y="728054"/>
            <a:ext cx="2572851" cy="1107357"/>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40" name="Text Placeholder 9"/>
          <p:cNvSpPr>
            <a:spLocks noGrp="1"/>
          </p:cNvSpPr>
          <p:nvPr>
            <p:ph type="body" sz="quarter" idx="28"/>
          </p:nvPr>
        </p:nvSpPr>
        <p:spPr>
          <a:xfrm>
            <a:off x="7028349" y="2056588"/>
            <a:ext cx="2572851" cy="145811"/>
          </a:xfrm>
        </p:spPr>
        <p:txBody>
          <a:bodyPr lIns="0" tIns="0" rIns="0" bIns="0" anchor="t">
            <a:noAutofit/>
          </a:bodyPr>
          <a:lstStyle>
            <a:lvl1pPr marL="0" indent="0">
              <a:lnSpc>
                <a:spcPct val="114000"/>
              </a:lnSpc>
              <a:spcBef>
                <a:spcPts val="800"/>
              </a:spcBef>
              <a:buNone/>
              <a:defRPr sz="800" b="1">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41" name="Text Placeholder 9"/>
          <p:cNvSpPr>
            <a:spLocks noGrp="1"/>
          </p:cNvSpPr>
          <p:nvPr>
            <p:ph type="body" sz="quarter" idx="29"/>
          </p:nvPr>
        </p:nvSpPr>
        <p:spPr>
          <a:xfrm>
            <a:off x="7028349" y="2236002"/>
            <a:ext cx="2572851" cy="277527"/>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42" name="Text Placeholder 9"/>
          <p:cNvSpPr>
            <a:spLocks noGrp="1"/>
          </p:cNvSpPr>
          <p:nvPr>
            <p:ph type="body" sz="quarter" idx="30" hasCustomPrompt="1"/>
          </p:nvPr>
        </p:nvSpPr>
        <p:spPr>
          <a:xfrm>
            <a:off x="7028349" y="3470172"/>
            <a:ext cx="2572852" cy="237696"/>
          </a:xfrm>
        </p:spPr>
        <p:txBody>
          <a:bodyPr lIns="0" tIns="0" rIns="0" bIns="0" anchor="t">
            <a:noAutofit/>
          </a:bodyPr>
          <a:lstStyle>
            <a:lvl1pPr marL="0" indent="0">
              <a:lnSpc>
                <a:spcPct val="100000"/>
              </a:lnSpc>
              <a:spcBef>
                <a:spcPts val="0"/>
              </a:spcBef>
              <a:buNone/>
              <a:defRPr sz="1500">
                <a:solidFill>
                  <a:schemeClr val="accent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Click to edit text</a:t>
            </a:r>
          </a:p>
        </p:txBody>
      </p:sp>
      <p:sp>
        <p:nvSpPr>
          <p:cNvPr id="43" name="Text Placeholder 9"/>
          <p:cNvSpPr>
            <a:spLocks noGrp="1"/>
          </p:cNvSpPr>
          <p:nvPr>
            <p:ph type="body" sz="quarter" idx="31"/>
          </p:nvPr>
        </p:nvSpPr>
        <p:spPr>
          <a:xfrm>
            <a:off x="7028349" y="2613794"/>
            <a:ext cx="2572851" cy="813816"/>
          </a:xfrm>
        </p:spPr>
        <p:txBody>
          <a:bodyPr lIns="0" tIns="0" rIns="0" bIns="0" anchor="t">
            <a:noAutofit/>
          </a:bodyPr>
          <a:lstStyle>
            <a:lvl1pPr marL="137160" indent="-137160">
              <a:lnSpc>
                <a:spcPct val="114000"/>
              </a:lnSpc>
              <a:spcBef>
                <a:spcPts val="600"/>
              </a:spcBef>
              <a:buClr>
                <a:schemeClr val="accent1"/>
              </a:buClr>
              <a:buSzPct val="130000"/>
              <a:buFont typeface="Arial" panose="020B0604020202020204" pitchFamily="34" charset="0"/>
              <a:buChar char="•"/>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Edit Master text styles</a:t>
            </a:r>
          </a:p>
        </p:txBody>
      </p:sp>
      <p:sp>
        <p:nvSpPr>
          <p:cNvPr id="44" name="Instructional Text"/>
          <p:cNvSpPr/>
          <p:nvPr/>
        </p:nvSpPr>
        <p:spPr>
          <a:xfrm>
            <a:off x="10287000" y="0"/>
            <a:ext cx="16764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sz="1100" b="1" i="1" baseline="0" dirty="0">
                <a:latin typeface="Arial" pitchFamily="34" charset="0"/>
                <a:cs typeface="Arial" pitchFamily="34" charset="0"/>
              </a:rPr>
              <a:t>Note: </a:t>
            </a:r>
          </a:p>
          <a:p>
            <a:pPr>
              <a:spcBef>
                <a:spcPts val="1200"/>
              </a:spcBef>
            </a:pPr>
            <a:r>
              <a:rPr sz="1100" b="1" i="1" baseline="0" dirty="0">
                <a:latin typeface="Arial" pitchFamily="34" charset="0"/>
                <a:cs typeface="Arial" pitchFamily="34" charset="0"/>
              </a:rPr>
              <a:t>This brochure </a:t>
            </a:r>
            <a:r>
              <a:rPr sz="1100" b="1" i="1" dirty="0">
                <a:latin typeface="Arial" pitchFamily="34" charset="0"/>
                <a:cs typeface="Arial" pitchFamily="34" charset="0"/>
              </a:rPr>
              <a:t>is designed to be printed. </a:t>
            </a:r>
            <a:r>
              <a:rPr sz="1100" b="1" i="1" baseline="0" dirty="0">
                <a:latin typeface="Arial" pitchFamily="34" charset="0"/>
                <a:cs typeface="Arial" pitchFamily="34" charset="0"/>
              </a:rPr>
              <a:t>You should test print on regular paper to ensure proper positioning before printing on</a:t>
            </a:r>
            <a:r>
              <a:rPr sz="1100" b="1" i="1" dirty="0">
                <a:latin typeface="Arial" pitchFamily="34" charset="0"/>
                <a:cs typeface="Arial" pitchFamily="34" charset="0"/>
              </a:rPr>
              <a:t> card stock.</a:t>
            </a:r>
          </a:p>
          <a:p>
            <a:pPr>
              <a:spcBef>
                <a:spcPts val="1200"/>
              </a:spcBef>
            </a:pPr>
            <a:r>
              <a:rPr sz="1100" b="1" i="1" baseline="0" dirty="0">
                <a:latin typeface="Arial" pitchFamily="34" charset="0"/>
                <a:cs typeface="Arial" pitchFamily="34" charset="0"/>
              </a:rPr>
              <a:t>You may need to uncheck Scale to Fit Paper in the Print dialog (in the Full Page Slides dropdown).</a:t>
            </a:r>
          </a:p>
          <a:p>
            <a:pPr>
              <a:spcBef>
                <a:spcPts val="1200"/>
              </a:spcBef>
            </a:pPr>
            <a:r>
              <a:rPr sz="1100" b="1" i="1" dirty="0">
                <a:latin typeface="Arial" pitchFamily="34" charset="0"/>
                <a:cs typeface="Arial" pitchFamily="34" charset="0"/>
              </a:rPr>
              <a:t>Check your printer instructions to print double-sided pages.</a:t>
            </a:r>
            <a:endParaRPr sz="1100" b="1" i="1" baseline="0" dirty="0">
              <a:latin typeface="Arial" pitchFamily="34" charset="0"/>
              <a:cs typeface="Arial" pitchFamily="34" charset="0"/>
            </a:endParaRPr>
          </a:p>
          <a:p>
            <a:pPr>
              <a:spcBef>
                <a:spcPts val="1200"/>
              </a:spcBef>
            </a:pPr>
            <a:r>
              <a:rPr sz="1100" b="1" i="1" baseline="0" dirty="0">
                <a:latin typeface="Arial" pitchFamily="34" charset="0"/>
                <a:cs typeface="Arial" pitchFamily="34" charset="0"/>
              </a:rPr>
              <a:t>To change images on this slide, select a picture and delete it. Then click the Pictures icon in the placeholder to insert your own image.</a:t>
            </a:r>
            <a:endParaRPr sz="1100" b="1" i="1" dirty="0">
              <a:latin typeface="Arial" pitchFamily="34" charset="0"/>
              <a:cs typeface="Arial" pitchFamily="34" charset="0"/>
            </a:endParaRPr>
          </a:p>
        </p:txBody>
      </p:sp>
      <p:sp>
        <p:nvSpPr>
          <p:cNvPr id="45" name="Text Placeholder 9"/>
          <p:cNvSpPr>
            <a:spLocks noGrp="1"/>
          </p:cNvSpPr>
          <p:nvPr>
            <p:ph type="body" sz="quarter" idx="32" hasCustomPrompt="1"/>
          </p:nvPr>
        </p:nvSpPr>
        <p:spPr>
          <a:xfrm>
            <a:off x="7028349" y="3763880"/>
            <a:ext cx="2572851" cy="137160"/>
          </a:xfrm>
        </p:spPr>
        <p:txBody>
          <a:bodyPr lIns="0" tIns="0" rIns="0" bIns="0" anchor="t">
            <a:noAutofit/>
          </a:bodyPr>
          <a:lstStyle>
            <a:lvl1pPr marL="0" indent="0">
              <a:lnSpc>
                <a:spcPct val="114000"/>
              </a:lnSpc>
              <a:spcBef>
                <a:spcPts val="800"/>
              </a:spcBef>
              <a:buNone/>
              <a:defRPr sz="800" b="1">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[Company Name]</a:t>
            </a:r>
          </a:p>
        </p:txBody>
      </p:sp>
      <p:sp>
        <p:nvSpPr>
          <p:cNvPr id="46" name="Text Placeholder 9"/>
          <p:cNvSpPr>
            <a:spLocks noGrp="1"/>
          </p:cNvSpPr>
          <p:nvPr>
            <p:ph type="body" sz="quarter" idx="33" hasCustomPrompt="1"/>
          </p:nvPr>
        </p:nvSpPr>
        <p:spPr>
          <a:xfrm>
            <a:off x="7028349" y="3908567"/>
            <a:ext cx="2572851" cy="137160"/>
          </a:xfrm>
        </p:spPr>
        <p:txBody>
          <a:bodyPr lIns="0" tIns="0" rIns="0" bIns="0" anchor="t">
            <a:noAutofit/>
          </a:bodyPr>
          <a:lstStyle>
            <a:lvl1pPr marL="0" indent="0">
              <a:lnSpc>
                <a:spcPct val="114000"/>
              </a:lnSpc>
              <a:spcBef>
                <a:spcPts val="800"/>
              </a:spcBef>
              <a:buNone/>
              <a:defRPr sz="800" b="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[Street Address]</a:t>
            </a:r>
          </a:p>
        </p:txBody>
      </p:sp>
      <p:sp>
        <p:nvSpPr>
          <p:cNvPr id="47" name="Text Placeholder 9"/>
          <p:cNvSpPr>
            <a:spLocks noGrp="1"/>
          </p:cNvSpPr>
          <p:nvPr>
            <p:ph type="body" sz="quarter" idx="34" hasCustomPrompt="1"/>
          </p:nvPr>
        </p:nvSpPr>
        <p:spPr>
          <a:xfrm>
            <a:off x="7028349" y="4053254"/>
            <a:ext cx="2572851" cy="137160"/>
          </a:xfrm>
        </p:spPr>
        <p:txBody>
          <a:bodyPr lIns="0" tIns="0" rIns="0" bIns="0" anchor="t">
            <a:noAutofit/>
          </a:bodyPr>
          <a:lstStyle>
            <a:lvl1pPr marL="0" indent="0">
              <a:lnSpc>
                <a:spcPct val="114000"/>
              </a:lnSpc>
              <a:spcBef>
                <a:spcPts val="800"/>
              </a:spcBef>
              <a:buNone/>
              <a:defRPr sz="800" b="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[City, ST  ZIP Code]</a:t>
            </a:r>
          </a:p>
        </p:txBody>
      </p:sp>
      <p:sp>
        <p:nvSpPr>
          <p:cNvPr id="48" name="Text Placeholder 9"/>
          <p:cNvSpPr>
            <a:spLocks noGrp="1"/>
          </p:cNvSpPr>
          <p:nvPr>
            <p:ph type="body" sz="quarter" idx="35" hasCustomPrompt="1"/>
          </p:nvPr>
        </p:nvSpPr>
        <p:spPr>
          <a:xfrm>
            <a:off x="7028349" y="4197941"/>
            <a:ext cx="2572851" cy="137160"/>
          </a:xfrm>
        </p:spPr>
        <p:txBody>
          <a:bodyPr lIns="0" tIns="0" rIns="0" bIns="0" anchor="t">
            <a:noAutofit/>
          </a:bodyPr>
          <a:lstStyle>
            <a:lvl1pPr marL="0" indent="0">
              <a:lnSpc>
                <a:spcPct val="114000"/>
              </a:lnSpc>
              <a:spcBef>
                <a:spcPts val="800"/>
              </a:spcBef>
              <a:buNone/>
              <a:defRPr sz="800" b="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[Telephone]</a:t>
            </a:r>
          </a:p>
        </p:txBody>
      </p:sp>
      <p:sp>
        <p:nvSpPr>
          <p:cNvPr id="49" name="Text Placeholder 9"/>
          <p:cNvSpPr>
            <a:spLocks noGrp="1"/>
          </p:cNvSpPr>
          <p:nvPr>
            <p:ph type="body" sz="quarter" idx="36" hasCustomPrompt="1"/>
          </p:nvPr>
        </p:nvSpPr>
        <p:spPr>
          <a:xfrm>
            <a:off x="7028349" y="4342627"/>
            <a:ext cx="2572851" cy="137160"/>
          </a:xfrm>
        </p:spPr>
        <p:txBody>
          <a:bodyPr lIns="0" tIns="0" rIns="0" bIns="0" anchor="t">
            <a:noAutofit/>
          </a:bodyPr>
          <a:lstStyle>
            <a:lvl1pPr marL="0" indent="0">
              <a:lnSpc>
                <a:spcPct val="114000"/>
              </a:lnSpc>
              <a:spcBef>
                <a:spcPts val="800"/>
              </a:spcBef>
              <a:buNone/>
              <a:defRPr sz="800" b="0" baseline="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[Email Address]</a:t>
            </a:r>
          </a:p>
        </p:txBody>
      </p:sp>
      <p:sp>
        <p:nvSpPr>
          <p:cNvPr id="50" name="Text Placeholder 9"/>
          <p:cNvSpPr>
            <a:spLocks noGrp="1"/>
          </p:cNvSpPr>
          <p:nvPr>
            <p:ph type="body" sz="quarter" idx="37" hasCustomPrompt="1"/>
          </p:nvPr>
        </p:nvSpPr>
        <p:spPr>
          <a:xfrm>
            <a:off x="7028349" y="4553060"/>
            <a:ext cx="2572851" cy="137160"/>
          </a:xfrm>
        </p:spPr>
        <p:txBody>
          <a:bodyPr lIns="0" tIns="0" rIns="0" bIns="0" anchor="t">
            <a:noAutofit/>
          </a:bodyPr>
          <a:lstStyle>
            <a:lvl1pPr marL="0" indent="0">
              <a:lnSpc>
                <a:spcPct val="114000"/>
              </a:lnSpc>
              <a:spcBef>
                <a:spcPts val="800"/>
              </a:spcBef>
              <a:buNone/>
              <a:defRPr sz="800" b="0" baseline="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[Web Address]</a:t>
            </a:r>
          </a:p>
        </p:txBody>
      </p:sp>
    </p:spTree>
    <p:extLst>
      <p:ext uri="{BB962C8B-B14F-4D97-AF65-F5344CB8AC3E}">
        <p14:creationId xmlns:p14="http://schemas.microsoft.com/office/powerpoint/2010/main" val="239431007"/>
      </p:ext>
    </p:extLst>
  </p:cSld>
  <p:clrMapOvr>
    <a:masterClrMapping/>
  </p:clrMapOvr>
  <p:extLst mod="1">
    <p:ext uri="{DCECCB84-F9BA-43D5-87BE-67443E8EF086}">
      <p15:sldGuideLst xmlns:p15="http://schemas.microsoft.com/office/powerpoint/2012/main">
        <p15:guide id="1" orient="horz" pos="4608">
          <p15:clr>
            <a:srgbClr val="FBAE40"/>
          </p15:clr>
        </p15:guide>
        <p15:guide id="2" orient="horz" pos="288">
          <p15:clr>
            <a:srgbClr val="FBAE40"/>
          </p15:clr>
        </p15:guide>
        <p15:guide id="0" pos="288">
          <p15:clr>
            <a:srgbClr val="FBAE40"/>
          </p15:clr>
        </p15:guide>
        <p15:guide id="3" pos="6048">
          <p15:clr>
            <a:srgbClr val="FBAE40"/>
          </p15:clr>
        </p15:guide>
        <p15:guide id="4" pos="2136">
          <p15:clr>
            <a:srgbClr val="A4A3A4"/>
          </p15:clr>
        </p15:guide>
        <p15:guide id="5" pos="4272">
          <p15:clr>
            <a:srgbClr val="A4A3A4"/>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0F0C7E35-61C9-471C-870E-2CE47EA24035}" type="datetimeFigureOut">
              <a:rPr lang="en-US"/>
              <a:t>1/18/2019</a:t>
            </a:fld>
            <a:endParaRPr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ED236ED2-EF9B-4B9B-9B58-09E1C1CBDE09}" type="slidenum">
              <a:rPr/>
              <a:t>‹#›</a:t>
            </a:fld>
            <a:endParaRPr dirty="0"/>
          </a:p>
        </p:txBody>
      </p:sp>
    </p:spTree>
    <p:extLst>
      <p:ext uri="{BB962C8B-B14F-4D97-AF65-F5344CB8AC3E}">
        <p14:creationId xmlns:p14="http://schemas.microsoft.com/office/powerpoint/2010/main" val="3173466682"/>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hyperlink" Target="http://bologna.bayburt.edu.tr/ogrenci/ebp/course.aspx?zs=1&amp;mod=1&amp;kultur=en-US&amp;program=142&amp;did=5836&amp;mid=8529&amp;pmid=214" TargetMode="External"/><Relationship Id="rId13" Type="http://schemas.openxmlformats.org/officeDocument/2006/relationships/hyperlink" Target="http://bologna.bayburt.edu.tr/ogrenci/ebp/course.aspx?zs=1&amp;mod=1&amp;kultur=en-US&amp;program=142&amp;did=6824&amp;mid=9529&amp;pmid=214" TargetMode="External"/><Relationship Id="rId3" Type="http://schemas.openxmlformats.org/officeDocument/2006/relationships/hyperlink" Target="http://bologna.bayburt.edu.tr/ogrenci/ebp/course.aspx?zs=1&amp;mod=1&amp;kultur=en-US&amp;program=142&amp;did=5838&amp;mid=8564&amp;pmid=214" TargetMode="External"/><Relationship Id="rId7" Type="http://schemas.openxmlformats.org/officeDocument/2006/relationships/hyperlink" Target="http://bologna.bayburt.edu.tr/ogrenci/ebp/course.aspx?zs=1&amp;mod=1&amp;kultur=en-US&amp;program=142&amp;did=5837&amp;mid=8562&amp;pmid=214" TargetMode="External"/><Relationship Id="rId12" Type="http://schemas.openxmlformats.org/officeDocument/2006/relationships/hyperlink" Target="http://bologna.bayburt.edu.tr/ogrenci/ebp/course.aspx?zs=1&amp;mod=1&amp;kultur=en-US&amp;program=142&amp;did=5841&amp;mid=8569&amp;pmid=214" TargetMode="External"/><Relationship Id="rId17" Type="http://schemas.openxmlformats.org/officeDocument/2006/relationships/hyperlink" Target="http://bologna.bayburt.edu.tr/ogrenci/ebp/course.aspx?zs=1&amp;mod=1&amp;kultur=en-US&amp;program=142&amp;did=6822&amp;mid=9527&amp;pmid=214" TargetMode="External"/><Relationship Id="rId2" Type="http://schemas.openxmlformats.org/officeDocument/2006/relationships/image" Target="../media/image26.jpeg"/><Relationship Id="rId16" Type="http://schemas.openxmlformats.org/officeDocument/2006/relationships/hyperlink" Target="http://bologna.bayburt.edu.tr/ogrenci/ebp/course.aspx?zs=1&amp;mod=1&amp;kultur=en-US&amp;program=142&amp;did=5842&amp;mid=8570&amp;pmid=214" TargetMode="External"/><Relationship Id="rId1" Type="http://schemas.openxmlformats.org/officeDocument/2006/relationships/slideLayout" Target="../slideLayouts/slideLayout2.xml"/><Relationship Id="rId6" Type="http://schemas.openxmlformats.org/officeDocument/2006/relationships/hyperlink" Target="http://bologna.bayburt.edu.tr/ogrenci/ebp/course.aspx?zs=1&amp;mod=1&amp;kultur=en-US&amp;program=142&amp;did=5839&amp;mid=8561&amp;pmid=214" TargetMode="External"/><Relationship Id="rId11" Type="http://schemas.openxmlformats.org/officeDocument/2006/relationships/hyperlink" Target="http://bologna.bayburt.edu.tr/ogrenci/ebp/course.aspx?zs=1&amp;mod=1&amp;kultur=en-US&amp;program=142&amp;did=5845&amp;mid=8573&amp;pmid=214" TargetMode="External"/><Relationship Id="rId5" Type="http://schemas.openxmlformats.org/officeDocument/2006/relationships/hyperlink" Target="http://bologna.bayburt.edu.tr/ogrenci/ebp/course.aspx?zs=1&amp;mod=1&amp;kultur=en-US&amp;program=142&amp;did=5840&amp;mid=8563&amp;pmid=214" TargetMode="External"/><Relationship Id="rId15" Type="http://schemas.openxmlformats.org/officeDocument/2006/relationships/hyperlink" Target="http://bologna.bayburt.edu.tr/ogrenci/ebp/course.aspx?zs=1&amp;mod=1&amp;kultur=en-US&amp;program=142&amp;did=5843&amp;mid=8568&amp;pmid=214" TargetMode="External"/><Relationship Id="rId10" Type="http://schemas.openxmlformats.org/officeDocument/2006/relationships/image" Target="../media/image27.jpeg"/><Relationship Id="rId4" Type="http://schemas.openxmlformats.org/officeDocument/2006/relationships/hyperlink" Target="http://bologna.bayburt.edu.tr/ogrenci/ebp/course.aspx?zs=1&amp;mod=1&amp;kultur=en-US&amp;program=142&amp;did=6823&amp;mid=9528&amp;pmid=214" TargetMode="External"/><Relationship Id="rId9" Type="http://schemas.openxmlformats.org/officeDocument/2006/relationships/hyperlink" Target="http://bologna.bayburt.edu.tr/ogrenci/ebp/course.aspx?zs=1&amp;mod=1&amp;kultur=en-US&amp;program=142&amp;did=6821&amp;mid=9526&amp;pmid=214" TargetMode="External"/><Relationship Id="rId14" Type="http://schemas.openxmlformats.org/officeDocument/2006/relationships/hyperlink" Target="http://bologna.bayburt.edu.tr/ogrenci/ebp/course.aspx?zs=1&amp;mod=1&amp;kultur=en-US&amp;program=142&amp;did=5844&amp;mid=8571&amp;pmid=214"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bologna.bayburt.edu.tr/ogrenci/ebp/course.aspx?zs=1&amp;mod=1&amp;kultur=en-US&amp;program=142&amp;did=5847&amp;mid=8816&amp;pmid=214" TargetMode="External"/><Relationship Id="rId13" Type="http://schemas.openxmlformats.org/officeDocument/2006/relationships/hyperlink" Target="http://bologna.bayburt.edu.tr/ogrenci/ebp/course.aspx?zs=1&amp;mod=1&amp;kultur=en-US&amp;program=142&amp;did=6826&amp;mid=9531&amp;pmid=214" TargetMode="External"/><Relationship Id="rId18" Type="http://schemas.openxmlformats.org/officeDocument/2006/relationships/hyperlink" Target="http://bologna.bayburt.edu.tr/ogrenci/ebp/course.aspx?zs=1&amp;mod=1&amp;kultur=en-US&amp;program=142&amp;did=5852&amp;mid=8820&amp;pmid=214" TargetMode="External"/><Relationship Id="rId3" Type="http://schemas.openxmlformats.org/officeDocument/2006/relationships/hyperlink" Target="http://bologna.bayburt.edu.tr/ogrenci/ebp/organizasyon.aspx?kultur=en-US&amp;Mod=1&amp;ustbirim=1&amp;birim=4&amp;altbirim=-1&amp;program=142&amp;organizasyonId=99&amp;mufredatTurId=932001#EM211" TargetMode="External"/><Relationship Id="rId7" Type="http://schemas.openxmlformats.org/officeDocument/2006/relationships/hyperlink" Target="http://bologna.bayburt.edu.tr/ogrenci/ebp/course.aspx?zs=1&amp;mod=1&amp;kultur=en-US&amp;program=142&amp;did=5849&amp;mid=8818&amp;pmid=214" TargetMode="External"/><Relationship Id="rId12" Type="http://schemas.openxmlformats.org/officeDocument/2006/relationships/hyperlink" Target="http://bologna.bayburt.edu.tr/ogrenci/ebp/organizasyon.aspx?kultur=en-US&amp;Mod=1&amp;ustbirim=1&amp;birim=4&amp;altbirim=-1&amp;program=142&amp;organizasyonId=99&amp;mufredatTurId=932001#EM212" TargetMode="External"/><Relationship Id="rId17" Type="http://schemas.openxmlformats.org/officeDocument/2006/relationships/hyperlink" Target="http://bologna.bayburt.edu.tr/ogrenci/ebp/course.aspx?zs=1&amp;mod=1&amp;kultur=en-US&amp;program=142&amp;did=5853&amp;mid=8821&amp;pmid=214" TargetMode="External"/><Relationship Id="rId2" Type="http://schemas.openxmlformats.org/officeDocument/2006/relationships/image" Target="../media/image26.jpeg"/><Relationship Id="rId16" Type="http://schemas.openxmlformats.org/officeDocument/2006/relationships/hyperlink" Target="http://bologna.bayburt.edu.tr/ogrenci/ebp/course.aspx?zs=1&amp;mod=1&amp;kultur=en-US&amp;program=142&amp;did=5854&amp;mid=8822&amp;pmid=214" TargetMode="External"/><Relationship Id="rId1" Type="http://schemas.openxmlformats.org/officeDocument/2006/relationships/slideLayout" Target="../slideLayouts/slideLayout2.xml"/><Relationship Id="rId6" Type="http://schemas.openxmlformats.org/officeDocument/2006/relationships/hyperlink" Target="http://bologna.bayburt.edu.tr/ogrenci/ebp/course.aspx?zs=1&amp;mod=1&amp;kultur=en-US&amp;program=142&amp;did=5846&amp;mid=8815&amp;pmid=214" TargetMode="External"/><Relationship Id="rId11" Type="http://schemas.openxmlformats.org/officeDocument/2006/relationships/image" Target="../media/image27.jpeg"/><Relationship Id="rId5" Type="http://schemas.openxmlformats.org/officeDocument/2006/relationships/hyperlink" Target="http://bologna.bayburt.edu.tr/ogrenci/ebp/course.aspx?zs=1&amp;mod=1&amp;kultur=en-US&amp;program=142&amp;did=5848&amp;mid=8817&amp;pmid=214" TargetMode="External"/><Relationship Id="rId15" Type="http://schemas.openxmlformats.org/officeDocument/2006/relationships/hyperlink" Target="http://bologna.bayburt.edu.tr/ogrenci/ebp/course.aspx?zs=1&amp;mod=1&amp;kultur=en-US&amp;program=142&amp;did=5855&amp;mid=8823&amp;pmid=214" TargetMode="External"/><Relationship Id="rId10" Type="http://schemas.openxmlformats.org/officeDocument/2006/relationships/hyperlink" Target="http://bologna.bayburt.edu.tr/ogrenci/ebp/organizasyon.aspx?kultur=en-US&amp;Mod=1&amp;ustbirim=1&amp;birim=4&amp;altbirim=-1&amp;program=142&amp;organizasyonId=99&amp;mufredatTurId=932001#&#220;SD" TargetMode="External"/><Relationship Id="rId4" Type="http://schemas.openxmlformats.org/officeDocument/2006/relationships/hyperlink" Target="http://bologna.bayburt.edu.tr/ogrenci/ebp/course.aspx?zs=1&amp;mod=1&amp;kultur=en-US&amp;program=142&amp;did=6825&amp;mid=9530&amp;pmid=214" TargetMode="External"/><Relationship Id="rId9" Type="http://schemas.openxmlformats.org/officeDocument/2006/relationships/hyperlink" Target="http://bologna.bayburt.edu.tr/ogrenci/ebp/course.aspx?zs=1&amp;mod=1&amp;kultur=en-US&amp;program=142&amp;did=5850&amp;mid=8819&amp;pmid=214" TargetMode="External"/><Relationship Id="rId14" Type="http://schemas.openxmlformats.org/officeDocument/2006/relationships/hyperlink" Target="http://bologna.bayburt.edu.tr/ogrenci/ebp/organizasyon.aspx?kultur=en-US&amp;Mod=1&amp;ustbirim=1&amp;birim=4&amp;altbirim=-1&amp;program=142&amp;organizasyonId=99&amp;mufredatTurId=932001#EM210"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bologna.bayburt.edu.tr/ogrenci/ebp/course.aspx?zs=1&amp;mod=1&amp;kultur=en-US&amp;program=142&amp;did=5902&amp;mid=8824&amp;pmid=214" TargetMode="External"/><Relationship Id="rId13" Type="http://schemas.openxmlformats.org/officeDocument/2006/relationships/hyperlink" Target="http://bologna.bayburt.edu.tr/ogrenci/ebp/organizasyon.aspx?kultur=en-US&amp;Mod=1&amp;ustbirim=1&amp;birim=4&amp;altbirim=-1&amp;program=142&amp;organizasyonId=99&amp;mufredatTurId=932001#EM310" TargetMode="External"/><Relationship Id="rId18" Type="http://schemas.openxmlformats.org/officeDocument/2006/relationships/hyperlink" Target="http://bologna.bayburt.edu.tr/ogrenci/ebp/course.aspx?zs=1&amp;mod=1&amp;kultur=en-US&amp;program=142&amp;did=5917&amp;mid=8834&amp;pmid=214" TargetMode="External"/><Relationship Id="rId3" Type="http://schemas.openxmlformats.org/officeDocument/2006/relationships/hyperlink" Target="http://bologna.bayburt.edu.tr/ogrenci/ebp/organizasyon.aspx?kultur=en-US&amp;Mod=1&amp;ustbirim=1&amp;birim=4&amp;altbirim=-1&amp;program=142&amp;organizasyonId=99&amp;mufredatTurId=932001#EM313" TargetMode="External"/><Relationship Id="rId7" Type="http://schemas.openxmlformats.org/officeDocument/2006/relationships/hyperlink" Target="http://bologna.bayburt.edu.tr/ogrenci/ebp/course.aspx?zs=1&amp;mod=1&amp;kultur=en-US&amp;program=142&amp;did=5905&amp;mid=8827&amp;pmid=214" TargetMode="External"/><Relationship Id="rId12" Type="http://schemas.openxmlformats.org/officeDocument/2006/relationships/hyperlink" Target="http://bologna.bayburt.edu.tr/ogrenci/ebp/course.aspx?zs=1&amp;mod=1&amp;kultur=en-US&amp;program=142&amp;did=5914&amp;mid=8831&amp;pmid=214" TargetMode="External"/><Relationship Id="rId17" Type="http://schemas.openxmlformats.org/officeDocument/2006/relationships/hyperlink" Target="http://bologna.bayburt.edu.tr/ogrenci/ebp/course.aspx?zs=1&amp;mod=1&amp;kultur=en-US&amp;program=142&amp;did=5913&amp;mid=8832&amp;pmid=214" TargetMode="External"/><Relationship Id="rId2" Type="http://schemas.openxmlformats.org/officeDocument/2006/relationships/image" Target="../media/image26.jpeg"/><Relationship Id="rId16" Type="http://schemas.openxmlformats.org/officeDocument/2006/relationships/hyperlink" Target="http://bologna.bayburt.edu.tr/ogrenci/ebp/course.aspx?zs=1&amp;mod=1&amp;kultur=en-US&amp;program=142&amp;did=5915&amp;mid=8833&amp;pmid=214" TargetMode="External"/><Relationship Id="rId1" Type="http://schemas.openxmlformats.org/officeDocument/2006/relationships/slideLayout" Target="../slideLayouts/slideLayout2.xml"/><Relationship Id="rId6" Type="http://schemas.openxmlformats.org/officeDocument/2006/relationships/hyperlink" Target="http://bologna.bayburt.edu.tr/ogrenci/ebp/course.aspx?zs=1&amp;mod=1&amp;kultur=en-US&amp;program=142&amp;did=5901&amp;mid=8825&amp;pmid=214" TargetMode="External"/><Relationship Id="rId11" Type="http://schemas.openxmlformats.org/officeDocument/2006/relationships/image" Target="../media/image27.jpeg"/><Relationship Id="rId5" Type="http://schemas.openxmlformats.org/officeDocument/2006/relationships/hyperlink" Target="http://bologna.bayburt.edu.tr/ogrenci/ebp/course.aspx?zs=1&amp;mod=1&amp;kultur=en-US&amp;program=142&amp;did=5907&amp;mid=8828&amp;pmid=214" TargetMode="External"/><Relationship Id="rId15" Type="http://schemas.openxmlformats.org/officeDocument/2006/relationships/hyperlink" Target="http://bologna.bayburt.edu.tr/ogrenci/ebp/organizasyon.aspx?kultur=en-US&amp;Mod=1&amp;ustbirim=1&amp;birim=4&amp;altbirim=-1&amp;program=142&amp;organizasyonId=99&amp;mufredatTurId=932001#FS01" TargetMode="External"/><Relationship Id="rId10" Type="http://schemas.openxmlformats.org/officeDocument/2006/relationships/hyperlink" Target="http://bologna.bayburt.edu.tr/ogrenci/ebp/course.aspx?zs=1&amp;mod=1&amp;kultur=en-US&amp;program=142&amp;did=5908&amp;mid=8829&amp;pmid=214" TargetMode="External"/><Relationship Id="rId4" Type="http://schemas.openxmlformats.org/officeDocument/2006/relationships/hyperlink" Target="http://bologna.bayburt.edu.tr/ogrenci/ebp/course.aspx?zs=1&amp;mod=1&amp;kultur=en-US&amp;program=142&amp;did=5912&amp;mid=8830&amp;pmid=214" TargetMode="External"/><Relationship Id="rId9" Type="http://schemas.openxmlformats.org/officeDocument/2006/relationships/hyperlink" Target="http://bologna.bayburt.edu.tr/ogrenci/ebp/course.aspx?zs=1&amp;mod=1&amp;kultur=en-US&amp;program=142&amp;did=5903&amp;mid=8826&amp;pmid=214" TargetMode="External"/><Relationship Id="rId14" Type="http://schemas.openxmlformats.org/officeDocument/2006/relationships/hyperlink" Target="http://bologna.bayburt.edu.tr/ogrenci/ebp/organizasyon.aspx?kultur=en-US&amp;Mod=1&amp;ustbirim=1&amp;birim=4&amp;altbirim=-1&amp;program=142&amp;organizasyonId=99&amp;mufredatTurId=932001#EM312"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bologna.bayburt.edu.tr/ogrenci/ebp/course.aspx?zs=1&amp;mod=1&amp;kultur=en-US&amp;program=142&amp;did=5921&amp;mid=8835&amp;pmid=214" TargetMode="External"/><Relationship Id="rId13" Type="http://schemas.openxmlformats.org/officeDocument/2006/relationships/hyperlink" Target="http://bologna.bayburt.edu.tr/ogrenci/ebp/organizasyon.aspx?kultur=en-US&amp;Mod=1&amp;ustbirim=1&amp;birim=4&amp;altbirim=-1&amp;program=142&amp;organizasyonId=99&amp;mufredatTurId=932001#EM408" TargetMode="External"/><Relationship Id="rId3" Type="http://schemas.openxmlformats.org/officeDocument/2006/relationships/hyperlink" Target="http://bologna.bayburt.edu.tr/ogrenci/ebp/course.aspx?zs=1&amp;mod=1&amp;kultur=en-US&amp;program=142&amp;did=5923&amp;mid=8837&amp;pmid=214" TargetMode="External"/><Relationship Id="rId7" Type="http://schemas.openxmlformats.org/officeDocument/2006/relationships/hyperlink" Target="http://bologna.bayburt.edu.tr/ogrenci/ebp/course.aspx?zs=1&amp;mod=1&amp;kultur=en-US&amp;program=142&amp;did=5922&amp;mid=8836&amp;pmid=214" TargetMode="External"/><Relationship Id="rId12" Type="http://schemas.openxmlformats.org/officeDocument/2006/relationships/hyperlink" Target="http://bologna.bayburt.edu.tr/ogrenci/ebp/organizasyon.aspx?kultur=en-US&amp;Mod=1&amp;ustbirim=1&amp;birim=4&amp;altbirim=-1&amp;program=142&amp;organizasyonId=99&amp;mufredatTurId=932001#EM406" TargetMode="External"/><Relationship Id="rId2" Type="http://schemas.openxmlformats.org/officeDocument/2006/relationships/image" Target="../media/image26.jpeg"/><Relationship Id="rId16" Type="http://schemas.openxmlformats.org/officeDocument/2006/relationships/hyperlink" Target="http://bologna.bayburt.edu.tr/ogrenci/ebp/course.aspx?zs=1&amp;mod=1&amp;kultur=en-US&amp;program=142&amp;did=5934&amp;mid=8841&amp;pmid=214" TargetMode="External"/><Relationship Id="rId1" Type="http://schemas.openxmlformats.org/officeDocument/2006/relationships/slideLayout" Target="../slideLayouts/slideLayout2.xml"/><Relationship Id="rId6" Type="http://schemas.openxmlformats.org/officeDocument/2006/relationships/hyperlink" Target="http://bologna.bayburt.edu.tr/ogrenci/ebp/organizasyon.aspx?kultur=en-US&amp;Mod=1&amp;ustbirim=1&amp;birim=4&amp;altbirim=-1&amp;program=142&amp;organizasyonId=99&amp;mufredatTurId=932001#EM413" TargetMode="External"/><Relationship Id="rId11" Type="http://schemas.openxmlformats.org/officeDocument/2006/relationships/image" Target="../media/image27.jpeg"/><Relationship Id="rId5" Type="http://schemas.openxmlformats.org/officeDocument/2006/relationships/hyperlink" Target="http://bologna.bayburt.edu.tr/ogrenci/ebp/organizasyon.aspx?kultur=en-US&amp;Mod=1&amp;ustbirim=1&amp;birim=4&amp;altbirim=-1&amp;program=142&amp;organizasyonId=99&amp;mufredatTurId=932001#EM411" TargetMode="External"/><Relationship Id="rId15" Type="http://schemas.openxmlformats.org/officeDocument/2006/relationships/hyperlink" Target="http://bologna.bayburt.edu.tr/ogrenci/ebp/course.aspx?zs=1&amp;mod=1&amp;kultur=en-US&amp;program=142&amp;did=5933&amp;mid=8840&amp;pmid=214" TargetMode="External"/><Relationship Id="rId10" Type="http://schemas.openxmlformats.org/officeDocument/2006/relationships/hyperlink" Target="http://bologna.bayburt.edu.tr/ogrenci/ebp/course.aspx?zs=1&amp;mod=1&amp;kultur=en-US&amp;program=142&amp;did=5925&amp;mid=8838&amp;pmid=214" TargetMode="External"/><Relationship Id="rId4" Type="http://schemas.openxmlformats.org/officeDocument/2006/relationships/hyperlink" Target="http://bologna.bayburt.edu.tr/ogrenci/ebp/organizasyon.aspx?kultur=en-US&amp;Mod=1&amp;ustbirim=1&amp;birim=4&amp;altbirim=-1&amp;program=142&amp;organizasyonId=99&amp;mufredatTurId=932001#EM409" TargetMode="External"/><Relationship Id="rId9" Type="http://schemas.openxmlformats.org/officeDocument/2006/relationships/hyperlink" Target="http://bologna.bayburt.edu.tr/ogrenci/ebp/course.aspx?zs=1&amp;mod=1&amp;kultur=en-US&amp;program=142&amp;did=5927&amp;mid=8839&amp;pmid=214" TargetMode="External"/><Relationship Id="rId14" Type="http://schemas.openxmlformats.org/officeDocument/2006/relationships/hyperlink" Target="http://bologna.bayburt.edu.tr/ogrenci/ebp/organizasyon.aspx?kultur=en-US&amp;Mod=1&amp;ustbirim=1&amp;birim=4&amp;altbirim=-1&amp;program=142&amp;organizasyonId=99&amp;mufredatTurId=932001#EM410"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bologna.bayburt.edu.tr/ogrenci/ebp/course.aspx?zs=2&amp;mod=1&amp;kultur=en-US&amp;program=142&amp;did=6053&amp;mid=8806&amp;pmid=214" TargetMode="External"/><Relationship Id="rId13" Type="http://schemas.openxmlformats.org/officeDocument/2006/relationships/hyperlink" Target="http://bologna.bayburt.edu.tr/ogrenci/ebp/course.aspx?zs=2&amp;mod=1&amp;kultur=en-US&amp;program=142&amp;did=6021&amp;mid=8843&amp;pmid=214" TargetMode="External"/><Relationship Id="rId3" Type="http://schemas.openxmlformats.org/officeDocument/2006/relationships/hyperlink" Target="http://bologna.bayburt.edu.tr/ogrenci/ebp/course.aspx?zs=2&amp;mod=1&amp;kultur=en-US&amp;program=142&amp;did=6018&amp;mid=8842&amp;pmid=214" TargetMode="External"/><Relationship Id="rId7" Type="http://schemas.openxmlformats.org/officeDocument/2006/relationships/hyperlink" Target="http://bologna.bayburt.edu.tr/ogrenci/ebp/course.aspx?zs=2&amp;mod=1&amp;kultur=en-US&amp;program=142&amp;did=6052&amp;mid=8806&amp;pmid=214" TargetMode="External"/><Relationship Id="rId12" Type="http://schemas.openxmlformats.org/officeDocument/2006/relationships/hyperlink" Target="http://bologna.bayburt.edu.tr/ogrenci/ebp/course.aspx?zs=2&amp;mod=1&amp;kultur=en-US&amp;program=142&amp;did=6020&amp;mid=8843&amp;pmid=214"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bologna.bayburt.edu.tr/ogrenci/ebp/course.aspx?zs=2&amp;mod=1&amp;kultur=en-US&amp;program=142&amp;did=6051&amp;mid=8806&amp;pmid=214" TargetMode="External"/><Relationship Id="rId11" Type="http://schemas.openxmlformats.org/officeDocument/2006/relationships/hyperlink" Target="http://bologna.bayburt.edu.tr/ogrenci/ebp/course.aspx?zs=2&amp;mod=1&amp;kultur=en-US&amp;program=142&amp;did=6023&amp;mid=8844&amp;pmid=214" TargetMode="External"/><Relationship Id="rId5" Type="http://schemas.openxmlformats.org/officeDocument/2006/relationships/hyperlink" Target="http://bologna.bayburt.edu.tr/ogrenci/ebp/course.aspx?zs=2&amp;mod=1&amp;kultur=en-US&amp;program=142&amp;did=6050&amp;mid=8806&amp;pmid=214" TargetMode="External"/><Relationship Id="rId15" Type="http://schemas.openxmlformats.org/officeDocument/2006/relationships/hyperlink" Target="http://bologna.bayburt.edu.tr/ogrenci/ebp/course.aspx?zs=2&amp;mod=1&amp;kultur=en-US&amp;program=142&amp;did=6025&amp;mid=8845&amp;pmid=214" TargetMode="External"/><Relationship Id="rId10" Type="http://schemas.openxmlformats.org/officeDocument/2006/relationships/hyperlink" Target="http://bologna.bayburt.edu.tr/ogrenci/ebp/course.aspx?zs=2&amp;mod=1&amp;kultur=en-US&amp;program=142&amp;did=6022&amp;mid=8844&amp;pmid=214" TargetMode="External"/><Relationship Id="rId4" Type="http://schemas.openxmlformats.org/officeDocument/2006/relationships/hyperlink" Target="http://bologna.bayburt.edu.tr/ogrenci/ebp/course.aspx?zs=2&amp;mod=1&amp;kultur=en-US&amp;program=142&amp;did=6019&amp;mid=8842&amp;pmid=214" TargetMode="External"/><Relationship Id="rId9" Type="http://schemas.openxmlformats.org/officeDocument/2006/relationships/image" Target="../media/image27.jpeg"/><Relationship Id="rId14" Type="http://schemas.openxmlformats.org/officeDocument/2006/relationships/hyperlink" Target="http://bologna.bayburt.edu.tr/ogrenci/ebp/course.aspx?zs=2&amp;mod=1&amp;kultur=en-US&amp;program=142&amp;did=6024&amp;mid=8845&amp;pmid=214"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hyperlink" Target="http://bologna.bayburt.edu.tr/ogrenci/ebp/course.aspx?zs=2&amp;mod=1&amp;kultur=en-US&amp;program=142&amp;did=6031&amp;mid=8848&amp;pmid=214" TargetMode="External"/><Relationship Id="rId3" Type="http://schemas.openxmlformats.org/officeDocument/2006/relationships/hyperlink" Target="http://bologna.bayburt.edu.tr/ogrenci/ebp/course.aspx?zs=2&amp;mod=1&amp;kultur=en-US&amp;program=142&amp;did=6026&amp;mid=8846&amp;pmid=214" TargetMode="External"/><Relationship Id="rId7" Type="http://schemas.openxmlformats.org/officeDocument/2006/relationships/hyperlink" Target="http://bologna.bayburt.edu.tr/ogrenci/ebp/course.aspx?zs=2&amp;mod=1&amp;kultur=en-US&amp;program=142&amp;did=6030&amp;mid=8847&amp;pmid=214" TargetMode="External"/><Relationship Id="rId12" Type="http://schemas.openxmlformats.org/officeDocument/2006/relationships/hyperlink" Target="http://bologna.bayburt.edu.tr/ogrenci/ebp/course.aspx?zs=2&amp;mod=1&amp;kultur=en-US&amp;program=142&amp;did=6049&amp;mid=8854&amp;pmid=214"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bologna.bayburt.edu.tr/ogrenci/ebp/course.aspx?zs=2&amp;mod=1&amp;kultur=en-US&amp;program=142&amp;did=6029&amp;mid=8847&amp;pmid=214" TargetMode="External"/><Relationship Id="rId11" Type="http://schemas.openxmlformats.org/officeDocument/2006/relationships/hyperlink" Target="http://bologna.bayburt.edu.tr/ogrenci/ebp/course.aspx?zs=2&amp;mod=1&amp;kultur=en-US&amp;program=142&amp;did=6048&amp;mid=8854&amp;pmid=214" TargetMode="External"/><Relationship Id="rId5" Type="http://schemas.openxmlformats.org/officeDocument/2006/relationships/hyperlink" Target="http://bologna.bayburt.edu.tr/ogrenci/ebp/course.aspx?zs=2&amp;mod=1&amp;kultur=en-US&amp;program=142&amp;did=6028&amp;mid=8847&amp;pmid=214" TargetMode="External"/><Relationship Id="rId15" Type="http://schemas.openxmlformats.org/officeDocument/2006/relationships/hyperlink" Target="http://bologna.bayburt.edu.tr/ogrenci/ebp/course.aspx?zs=2&amp;mod=1&amp;kultur=en-US&amp;program=142&amp;did=6033&amp;mid=8848&amp;pmid=214" TargetMode="External"/><Relationship Id="rId10" Type="http://schemas.openxmlformats.org/officeDocument/2006/relationships/hyperlink" Target="http://bologna.bayburt.edu.tr/ogrenci/ebp/course.aspx?zs=2&amp;mod=1&amp;kultur=en-US&amp;program=142&amp;did=6047&amp;mid=8854&amp;pmid=214" TargetMode="External"/><Relationship Id="rId4" Type="http://schemas.openxmlformats.org/officeDocument/2006/relationships/hyperlink" Target="http://bologna.bayburt.edu.tr/ogrenci/ebp/course.aspx?zs=2&amp;mod=1&amp;kultur=en-US&amp;program=142&amp;did=6027&amp;mid=8846&amp;pmid=214" TargetMode="External"/><Relationship Id="rId9" Type="http://schemas.openxmlformats.org/officeDocument/2006/relationships/hyperlink" Target="http://bologna.bayburt.edu.tr/ogrenci/ebp/course.aspx?zs=2&amp;mod=1&amp;kultur=en-US&amp;program=142&amp;did=6046&amp;mid=8854&amp;pmid=214" TargetMode="External"/><Relationship Id="rId14" Type="http://schemas.openxmlformats.org/officeDocument/2006/relationships/hyperlink" Target="http://bologna.bayburt.edu.tr/ogrenci/ebp/course.aspx?zs=2&amp;mod=1&amp;kultur=en-US&amp;program=142&amp;did=6032&amp;mid=8848&amp;pmid=214"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bologna.bayburt.edu.tr/ogrenci/ebp/course.aspx?zs=2&amp;mod=1&amp;kultur=en-US&amp;program=142&amp;did=6038&amp;mid=8850&amp;pmid=214" TargetMode="External"/><Relationship Id="rId13" Type="http://schemas.openxmlformats.org/officeDocument/2006/relationships/hyperlink" Target="http://bologna.bayburt.edu.tr/ogrenci/ebp/course.aspx?zs=2&amp;mod=1&amp;kultur=en-US&amp;program=142&amp;did=6043&amp;mid=8853&amp;pmid=214" TargetMode="External"/><Relationship Id="rId3" Type="http://schemas.openxmlformats.org/officeDocument/2006/relationships/hyperlink" Target="http://bologna.bayburt.edu.tr/ogrenci/ebp/course.aspx?zs=2&amp;mod=1&amp;kultur=en-US&amp;program=142&amp;did=6034&amp;mid=8849&amp;pmid=214" TargetMode="External"/><Relationship Id="rId7" Type="http://schemas.openxmlformats.org/officeDocument/2006/relationships/hyperlink" Target="http://bologna.bayburt.edu.tr/ogrenci/ebp/course.aspx?zs=2&amp;mod=1&amp;kultur=en-US&amp;program=142&amp;did=6037&amp;mid=8850&amp;pmid=214" TargetMode="External"/><Relationship Id="rId12" Type="http://schemas.openxmlformats.org/officeDocument/2006/relationships/hyperlink" Target="http://bologna.bayburt.edu.tr/ogrenci/ebp/course.aspx?zs=2&amp;mod=1&amp;kultur=en-US&amp;program=142&amp;did=6042&amp;mid=8852&amp;pmid=214"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hyperlink" Target="http://bologna.bayburt.edu.tr/ogrenci/ebp/course.aspx?zs=2&amp;mod=1&amp;kultur=en-US&amp;program=142&amp;did=6041&amp;mid=8852&amp;pmid=214" TargetMode="External"/><Relationship Id="rId5" Type="http://schemas.openxmlformats.org/officeDocument/2006/relationships/hyperlink" Target="http://bologna.bayburt.edu.tr/ogrenci/ebp/course.aspx?zs=2&amp;mod=1&amp;kultur=en-US&amp;program=142&amp;did=6036&amp;mid=8849&amp;pmid=214" TargetMode="External"/><Relationship Id="rId10" Type="http://schemas.openxmlformats.org/officeDocument/2006/relationships/hyperlink" Target="http://bologna.bayburt.edu.tr/ogrenci/ebp/course.aspx?zs=2&amp;mod=1&amp;kultur=en-US&amp;program=142&amp;did=6040&amp;mid=8851&amp;pmid=214" TargetMode="External"/><Relationship Id="rId4" Type="http://schemas.openxmlformats.org/officeDocument/2006/relationships/hyperlink" Target="http://bologna.bayburt.edu.tr/ogrenci/ebp/course.aspx?zs=2&amp;mod=1&amp;kultur=en-US&amp;program=142&amp;did=6035&amp;mid=8849&amp;pmid=214" TargetMode="External"/><Relationship Id="rId9" Type="http://schemas.openxmlformats.org/officeDocument/2006/relationships/hyperlink" Target="http://bologna.bayburt.edu.tr/ogrenci/ebp/course.aspx?zs=2&amp;mod=1&amp;kultur=en-US&amp;program=142&amp;did=6039&amp;mid=8851&amp;pmid=214" TargetMode="External"/><Relationship Id="rId14" Type="http://schemas.openxmlformats.org/officeDocument/2006/relationships/hyperlink" Target="http://bologna.bayburt.edu.tr/ogrenci/ebp/course.aspx?zs=2&amp;mod=1&amp;kultur=en-US&amp;program=142&amp;did=6044&amp;mid=8853&amp;pmid=2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84201" y="3836916"/>
            <a:ext cx="3226676" cy="347491"/>
          </a:xfrm>
        </p:spPr>
        <p:txBody>
          <a:bodyPr/>
          <a:lstStyle/>
          <a:p>
            <a:pPr algn="ctr"/>
            <a:r>
              <a:rPr lang="tr-TR" dirty="0" smtClean="0">
                <a:solidFill>
                  <a:srgbClr val="002060"/>
                </a:solidFill>
              </a:rPr>
              <a:t>Tanıtım Kataloğu</a:t>
            </a:r>
            <a:endParaRPr lang="en-US" dirty="0">
              <a:solidFill>
                <a:srgbClr val="002060"/>
              </a:solidFill>
            </a:endParaRPr>
          </a:p>
        </p:txBody>
      </p:sp>
      <p:sp>
        <p:nvSpPr>
          <p:cNvPr id="4" name="Text Placeholder 3"/>
          <p:cNvSpPr>
            <a:spLocks noGrp="1"/>
          </p:cNvSpPr>
          <p:nvPr>
            <p:ph type="body" sz="quarter" idx="12"/>
          </p:nvPr>
        </p:nvSpPr>
        <p:spPr>
          <a:xfrm>
            <a:off x="3226359" y="559086"/>
            <a:ext cx="6366904" cy="1015351"/>
          </a:xfrm>
          <a:noFill/>
        </p:spPr>
        <p:txBody>
          <a:bodyPr/>
          <a:lstStyle/>
          <a:p>
            <a:pPr algn="ctr"/>
            <a:r>
              <a:rPr lang="en-US" dirty="0" smtClean="0">
                <a:solidFill>
                  <a:srgbClr val="002060"/>
                </a:solidFill>
              </a:rPr>
              <a:t>BAYBURT </a:t>
            </a:r>
            <a:r>
              <a:rPr lang="tr-TR" dirty="0" smtClean="0">
                <a:solidFill>
                  <a:srgbClr val="002060"/>
                </a:solidFill>
              </a:rPr>
              <a:t>ÜNİVERSİTESİ</a:t>
            </a:r>
            <a:endParaRPr lang="en-US" dirty="0" smtClean="0">
              <a:solidFill>
                <a:srgbClr val="002060"/>
              </a:solidFill>
            </a:endParaRPr>
          </a:p>
          <a:p>
            <a:pPr algn="ctr"/>
            <a:r>
              <a:rPr lang="tr-TR" dirty="0" smtClean="0">
                <a:solidFill>
                  <a:srgbClr val="002060"/>
                </a:solidFill>
              </a:rPr>
              <a:t>MÜHENDİSLİK FAKÜLTESİ</a:t>
            </a:r>
            <a:endParaRPr lang="en-US" dirty="0" smtClean="0">
              <a:solidFill>
                <a:srgbClr val="002060"/>
              </a:solidFill>
            </a:endParaRPr>
          </a:p>
        </p:txBody>
      </p:sp>
      <p:pic>
        <p:nvPicPr>
          <p:cNvPr id="20" name="Picture Placeholder 19"/>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1862" r="31862"/>
          <a:stretch>
            <a:fillRect/>
          </a:stretch>
        </p:blipFill>
        <p:spPr>
          <a:xfrm>
            <a:off x="7580243" y="1803146"/>
            <a:ext cx="2013020" cy="3431971"/>
          </a:xfrm>
        </p:spPr>
      </p:pic>
      <p:sp>
        <p:nvSpPr>
          <p:cNvPr id="23" name="Rectangle 22"/>
          <p:cNvSpPr/>
          <p:nvPr/>
        </p:nvSpPr>
        <p:spPr>
          <a:xfrm>
            <a:off x="478091" y="3548997"/>
            <a:ext cx="2336744" cy="923330"/>
          </a:xfrm>
          <a:prstGeom prst="rect">
            <a:avLst/>
          </a:prstGeom>
        </p:spPr>
        <p:txBody>
          <a:bodyPr wrap="square">
            <a:spAutoFit/>
          </a:bodyPr>
          <a:lstStyle/>
          <a:p>
            <a:pPr algn="ctr"/>
            <a:r>
              <a:rPr lang="tr-TR" dirty="0" smtClean="0">
                <a:solidFill>
                  <a:schemeClr val="bg1"/>
                </a:solidFill>
              </a:rPr>
              <a:t>Endüstri Mühendisliği Bölümü</a:t>
            </a:r>
            <a:endParaRPr lang="en-US"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91" y="457160"/>
            <a:ext cx="2336744" cy="233674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91" y="5803262"/>
            <a:ext cx="2336744" cy="119833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091" y="5463826"/>
            <a:ext cx="9115172" cy="1868938"/>
          </a:xfrm>
          <a:prstGeom prst="rect">
            <a:avLst/>
          </a:prstGeom>
        </p:spPr>
      </p:pic>
    </p:spTree>
    <p:extLst>
      <p:ext uri="{BB962C8B-B14F-4D97-AF65-F5344CB8AC3E}">
        <p14:creationId xmlns:p14="http://schemas.microsoft.com/office/powerpoint/2010/main" val="4009884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198" y="4068115"/>
            <a:ext cx="9210863" cy="2669016"/>
          </a:xfrm>
        </p:spPr>
        <p:txBody>
          <a:bodyPr/>
          <a:lstStyle/>
          <a:p>
            <a:pPr algn="just"/>
            <a:r>
              <a:rPr lang="tr-TR" sz="1400" dirty="0" smtClean="0"/>
              <a:t>Erasmus+ </a:t>
            </a:r>
            <a:r>
              <a:rPr lang="tr-TR" sz="1400" dirty="0"/>
              <a:t>programı </a:t>
            </a:r>
            <a:r>
              <a:rPr lang="tr-TR" sz="1400" dirty="0" smtClean="0"/>
              <a:t>Avrupa Birliği </a:t>
            </a:r>
            <a:r>
              <a:rPr lang="tr-TR" sz="1400" dirty="0"/>
              <a:t>ülkelerindeki yüksek öğrenim kurumları ile öğrenci değişim programlarına olanak veren programdır. </a:t>
            </a:r>
            <a:endParaRPr lang="en-US" sz="1400" dirty="0"/>
          </a:p>
          <a:p>
            <a:pPr algn="just"/>
            <a:r>
              <a:rPr lang="tr-TR" sz="1400" dirty="0"/>
              <a:t/>
            </a:r>
            <a:br>
              <a:rPr lang="tr-TR" sz="1400" dirty="0"/>
            </a:br>
            <a:r>
              <a:rPr lang="tr-TR" sz="1400" dirty="0" smtClean="0"/>
              <a:t>Erasmus+ </a:t>
            </a:r>
            <a:r>
              <a:rPr lang="tr-TR" sz="1400" dirty="0"/>
              <a:t>programı çerçevesinde Avrupa </a:t>
            </a:r>
            <a:r>
              <a:rPr lang="tr-TR" sz="1400" dirty="0" smtClean="0"/>
              <a:t>Birliği’ndeki üniversiteleriyle </a:t>
            </a:r>
            <a:r>
              <a:rPr lang="tr-TR" sz="1400" dirty="0"/>
              <a:t>özellikle öğrencilerin değişimi programı kapsamında işbirliği yapmaktan dolayı çok memnunuz. Aşağıdaki üniversitelerle </a:t>
            </a:r>
            <a:r>
              <a:rPr lang="tr-TR" sz="1400" dirty="0" smtClean="0"/>
              <a:t>Erasmus+ sözleşmelerimiz vardır:</a:t>
            </a:r>
            <a:endParaRPr lang="en-US" sz="1400" dirty="0"/>
          </a:p>
          <a:p>
            <a:pPr algn="just"/>
            <a:r>
              <a:rPr lang="tr-TR" sz="1400" dirty="0"/>
              <a:t/>
            </a:r>
            <a:br>
              <a:rPr lang="tr-TR" sz="1400" dirty="0"/>
            </a:br>
            <a:r>
              <a:rPr lang="tr-TR" sz="1400" dirty="0"/>
              <a:t>      </a:t>
            </a:r>
            <a:r>
              <a:rPr lang="en-US" sz="1400" b="1" dirty="0" err="1"/>
              <a:t>Politehnica</a:t>
            </a:r>
            <a:r>
              <a:rPr lang="en-US" sz="1400" b="1" dirty="0"/>
              <a:t> University Timisoara</a:t>
            </a:r>
          </a:p>
          <a:p>
            <a:pPr algn="just"/>
            <a:r>
              <a:rPr lang="en-US" sz="1400" b="1" dirty="0"/>
              <a:t>          </a:t>
            </a:r>
            <a:r>
              <a:rPr lang="en-US" sz="1400" dirty="0" err="1"/>
              <a:t>Timis</a:t>
            </a:r>
            <a:r>
              <a:rPr lang="en-US" sz="1400" dirty="0"/>
              <a:t>, </a:t>
            </a:r>
            <a:r>
              <a:rPr lang="en-US" sz="1400" dirty="0" smtClean="0"/>
              <a:t>ROMANIA</a:t>
            </a:r>
            <a:endParaRPr lang="en-US" sz="1400" dirty="0"/>
          </a:p>
        </p:txBody>
      </p:sp>
      <p:sp>
        <p:nvSpPr>
          <p:cNvPr id="7" name="Text Placeholder 6"/>
          <p:cNvSpPr>
            <a:spLocks noGrp="1"/>
          </p:cNvSpPr>
          <p:nvPr>
            <p:ph type="body" sz="quarter" idx="22"/>
          </p:nvPr>
        </p:nvSpPr>
        <p:spPr>
          <a:xfrm>
            <a:off x="3657599" y="457199"/>
            <a:ext cx="2810063" cy="2604131"/>
          </a:xfrm>
        </p:spPr>
        <p:txBody>
          <a:bodyPr/>
          <a:lstStyle/>
          <a:p>
            <a:pPr algn="ctr"/>
            <a:r>
              <a:rPr lang="tr-TR" sz="2400" b="1" dirty="0" smtClean="0"/>
              <a:t>Endüstri Mühendisliği Bölümü</a:t>
            </a:r>
            <a:endParaRPr lang="en-US" sz="2400" b="1" dirty="0"/>
          </a:p>
          <a:p>
            <a:pPr algn="ctr"/>
            <a:r>
              <a:rPr lang="en-US" sz="2400" b="1" dirty="0" smtClean="0"/>
              <a:t>Erasmus+ </a:t>
            </a:r>
            <a:r>
              <a:rPr lang="tr-TR" sz="2400" b="1" dirty="0" smtClean="0"/>
              <a:t>Programı</a:t>
            </a:r>
            <a:endParaRPr lang="en-US" sz="2400" b="1" dirty="0"/>
          </a:p>
        </p:txBody>
      </p:sp>
      <p:pic>
        <p:nvPicPr>
          <p:cNvPr id="5" name="Picture Placeholder 4"/>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spTree>
    <p:extLst>
      <p:ext uri="{BB962C8B-B14F-4D97-AF65-F5344CB8AC3E}">
        <p14:creationId xmlns:p14="http://schemas.microsoft.com/office/powerpoint/2010/main" val="3075653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199" y="3936124"/>
            <a:ext cx="5218388" cy="2449564"/>
          </a:xfrm>
        </p:spPr>
        <p:txBody>
          <a:bodyPr/>
          <a:lstStyle/>
          <a:p>
            <a:pPr algn="just"/>
            <a:r>
              <a:rPr lang="tr-TR" sz="1400" dirty="0"/>
              <a:t>Türkiye'deki yükseköğretim kurumları arasında öğrenci değişimini sağlayan Farabi Değişim Programı kapsamında öğrenciler bir ya da iki yarıyıl için başka bir yükseköğretim kurumunda eğitimlerine devam edebilirler.</a:t>
            </a:r>
            <a:endParaRPr lang="en-US" sz="1400" dirty="0"/>
          </a:p>
          <a:p>
            <a:pPr algn="just"/>
            <a:r>
              <a:rPr lang="tr-TR" sz="1400" dirty="0"/>
              <a:t> </a:t>
            </a:r>
            <a:endParaRPr lang="en-US" sz="1400" dirty="0"/>
          </a:p>
          <a:p>
            <a:pPr algn="just"/>
            <a:r>
              <a:rPr lang="tr-TR" sz="1400" dirty="0"/>
              <a:t>Aşağıdaki üniversitelerle Farabi anlaşmalarımız vardır:</a:t>
            </a:r>
            <a:r>
              <a:rPr lang="en-US" sz="1400" dirty="0"/>
              <a:t>      </a:t>
            </a:r>
          </a:p>
          <a:p>
            <a:pPr algn="just"/>
            <a:r>
              <a:rPr lang="tr-TR" sz="1400" dirty="0" smtClean="0"/>
              <a:t>     Atatürk </a:t>
            </a:r>
            <a:r>
              <a:rPr lang="tr-TR" sz="1400" dirty="0"/>
              <a:t>Üniversitesi, Erzurum, Türkiye</a:t>
            </a:r>
            <a:r>
              <a:rPr lang="en-US" sz="1400" dirty="0"/>
              <a:t>     </a:t>
            </a:r>
          </a:p>
          <a:p>
            <a:pPr algn="just"/>
            <a:r>
              <a:rPr lang="tr-TR" sz="1400" dirty="0"/>
              <a:t> </a:t>
            </a:r>
            <a:r>
              <a:rPr lang="tr-TR" sz="1400" dirty="0" smtClean="0"/>
              <a:t>    Fırat Üniversitesi, Elazığ, Türkiye</a:t>
            </a:r>
          </a:p>
          <a:p>
            <a:pPr algn="just"/>
            <a:endParaRPr lang="en-US" sz="1400" dirty="0"/>
          </a:p>
        </p:txBody>
      </p:sp>
      <p:sp>
        <p:nvSpPr>
          <p:cNvPr id="7" name="Text Placeholder 6"/>
          <p:cNvSpPr>
            <a:spLocks noGrp="1"/>
          </p:cNvSpPr>
          <p:nvPr>
            <p:ph type="body" sz="quarter" idx="22"/>
          </p:nvPr>
        </p:nvSpPr>
        <p:spPr>
          <a:xfrm>
            <a:off x="3657599" y="457200"/>
            <a:ext cx="2810063" cy="2606040"/>
          </a:xfrm>
        </p:spPr>
        <p:txBody>
          <a:bodyPr/>
          <a:lstStyle/>
          <a:p>
            <a:pPr algn="ctr"/>
            <a:r>
              <a:rPr lang="tr-TR" sz="2400" b="1" dirty="0" smtClean="0"/>
              <a:t>Endüstri Mühendisliği Bölümü</a:t>
            </a:r>
            <a:endParaRPr lang="en-US" sz="2400" b="1" dirty="0"/>
          </a:p>
          <a:p>
            <a:pPr algn="ctr"/>
            <a:r>
              <a:rPr lang="tr-TR" sz="2400" b="1" dirty="0" smtClean="0"/>
              <a:t>Farabi</a:t>
            </a:r>
            <a:r>
              <a:rPr lang="en-US" sz="2400" b="1" dirty="0" smtClean="0"/>
              <a:t> </a:t>
            </a:r>
            <a:r>
              <a:rPr lang="tr-TR" sz="2400" b="1" dirty="0" smtClean="0"/>
              <a:t>Değişim Programı</a:t>
            </a:r>
            <a:endParaRPr lang="en-US" sz="2400" b="1" dirty="0"/>
          </a:p>
        </p:txBody>
      </p:sp>
      <p:pic>
        <p:nvPicPr>
          <p:cNvPr id="5" name="Picture Placeholder 4"/>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062" y="3936124"/>
            <a:ext cx="3509000" cy="2449564"/>
          </a:xfrm>
          <a:prstGeom prst="rect">
            <a:avLst/>
          </a:prstGeom>
        </p:spPr>
      </p:pic>
    </p:spTree>
    <p:extLst>
      <p:ext uri="{BB962C8B-B14F-4D97-AF65-F5344CB8AC3E}">
        <p14:creationId xmlns:p14="http://schemas.microsoft.com/office/powerpoint/2010/main" val="3742177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199" y="3634109"/>
            <a:ext cx="6101528" cy="3195145"/>
          </a:xfrm>
        </p:spPr>
        <p:txBody>
          <a:bodyPr/>
          <a:lstStyle/>
          <a:p>
            <a:pPr algn="just"/>
            <a:r>
              <a:rPr lang="tr-TR" sz="1200" dirty="0"/>
              <a:t>Mevlana Değişim Programı kapsamında, Türkiye'deki yükseköğretim kurumlarının ön lisans, lisans, yüksek lisans ve doktora düzeyindeki örgün eğitim programlarına kayıtlı öğrenciler (yükseköğretim kurumlarının ikili Mevlana Değişim Protokolü imzalamaları koşuluyla)</a:t>
            </a:r>
            <a:r>
              <a:rPr lang="en-US" sz="1200" dirty="0"/>
              <a:t> </a:t>
            </a:r>
            <a:r>
              <a:rPr lang="tr-TR" sz="1200" dirty="0" smtClean="0"/>
              <a:t>Mevlana Değişim Programından yararlanabilirler. Öğrenciler en az bir dönem ve en fazla iki yarıyıl için Mevlana Değişim Programından yararlanabilirler. Dönem süresi, üniversitelerin eğitim sistemine göre farklılık gösterebileceğinden, toplam hareketlilik süresi bir akademik yılı geçemez</a:t>
            </a:r>
            <a:r>
              <a:rPr lang="en-US" sz="1200" dirty="0" smtClean="0"/>
              <a:t>.</a:t>
            </a:r>
            <a:endParaRPr lang="tr-TR" sz="1200" dirty="0"/>
          </a:p>
          <a:p>
            <a:r>
              <a:rPr lang="tr-TR" sz="1200" dirty="0" smtClean="0"/>
              <a:t>Aşağıdaki </a:t>
            </a:r>
            <a:r>
              <a:rPr lang="tr-TR" sz="1200" dirty="0"/>
              <a:t>üniversitelerle Mevlana anlaşmalarımız vardır:</a:t>
            </a:r>
            <a:endParaRPr lang="en-US" sz="1200" dirty="0"/>
          </a:p>
          <a:p>
            <a:r>
              <a:rPr lang="tr-TR" sz="1200" dirty="0" smtClean="0"/>
              <a:t>     Tahran </a:t>
            </a:r>
            <a:r>
              <a:rPr lang="tr-TR" sz="1200" dirty="0"/>
              <a:t>Kish Uluslararası Kampüsü Üniversitesi</a:t>
            </a:r>
            <a:r>
              <a:rPr lang="en-US" sz="1200" dirty="0"/>
              <a:t>, İran</a:t>
            </a:r>
          </a:p>
          <a:p>
            <a:r>
              <a:rPr lang="tr-TR" sz="1200" dirty="0" smtClean="0"/>
              <a:t>     Bilim </a:t>
            </a:r>
            <a:r>
              <a:rPr lang="tr-TR" sz="1200" dirty="0"/>
              <a:t>ve Teknoloji Üniversitesi</a:t>
            </a:r>
            <a:r>
              <a:rPr lang="en-US" sz="1200" dirty="0"/>
              <a:t>, Yemen</a:t>
            </a:r>
          </a:p>
          <a:p>
            <a:r>
              <a:rPr lang="tr-TR" sz="1200" dirty="0" smtClean="0"/>
              <a:t>     Uluslararası </a:t>
            </a:r>
            <a:r>
              <a:rPr lang="tr-TR" sz="1200" dirty="0"/>
              <a:t>Karadeniz Üniversitesi, </a:t>
            </a:r>
            <a:r>
              <a:rPr lang="tr-TR" sz="1200" dirty="0" smtClean="0"/>
              <a:t>Gürcistan</a:t>
            </a:r>
            <a:endParaRPr lang="en-US" sz="1200" dirty="0"/>
          </a:p>
        </p:txBody>
      </p:sp>
      <p:sp>
        <p:nvSpPr>
          <p:cNvPr id="7" name="Text Placeholder 6"/>
          <p:cNvSpPr>
            <a:spLocks noGrp="1"/>
          </p:cNvSpPr>
          <p:nvPr>
            <p:ph type="body" sz="quarter" idx="22"/>
          </p:nvPr>
        </p:nvSpPr>
        <p:spPr>
          <a:xfrm>
            <a:off x="3657599" y="457200"/>
            <a:ext cx="2810063" cy="2606040"/>
          </a:xfrm>
        </p:spPr>
        <p:txBody>
          <a:bodyPr/>
          <a:lstStyle/>
          <a:p>
            <a:pPr algn="ctr"/>
            <a:r>
              <a:rPr lang="tr-TR" sz="2400" b="1" dirty="0" smtClean="0"/>
              <a:t>Endüstri Mühendisliği Bölümü</a:t>
            </a:r>
            <a:endParaRPr lang="en-US" sz="2400" b="1" dirty="0"/>
          </a:p>
          <a:p>
            <a:pPr algn="ctr"/>
            <a:r>
              <a:rPr lang="tr-TR" sz="2400" b="1" dirty="0" smtClean="0"/>
              <a:t>Mevlana</a:t>
            </a:r>
            <a:r>
              <a:rPr lang="en-US" sz="2400" b="1" dirty="0" smtClean="0"/>
              <a:t> </a:t>
            </a:r>
            <a:r>
              <a:rPr lang="tr-TR" sz="2400" b="1" dirty="0" smtClean="0"/>
              <a:t>Değişim Programı</a:t>
            </a:r>
            <a:r>
              <a:rPr lang="en-US" sz="2400" b="1" dirty="0" smtClean="0"/>
              <a:t> </a:t>
            </a:r>
            <a:endParaRPr lang="en-US" sz="2400" b="1" dirty="0"/>
          </a:p>
        </p:txBody>
      </p:sp>
      <p:pic>
        <p:nvPicPr>
          <p:cNvPr id="5" name="Picture Placeholder 4"/>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812" y="4136306"/>
            <a:ext cx="2381250" cy="2190750"/>
          </a:xfrm>
          <a:prstGeom prst="rect">
            <a:avLst/>
          </a:prstGeom>
        </p:spPr>
      </p:pic>
    </p:spTree>
    <p:extLst>
      <p:ext uri="{BB962C8B-B14F-4D97-AF65-F5344CB8AC3E}">
        <p14:creationId xmlns:p14="http://schemas.microsoft.com/office/powerpoint/2010/main" val="3444393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198" y="3434474"/>
            <a:ext cx="4356540" cy="296698"/>
          </a:xfrm>
        </p:spPr>
        <p:txBody>
          <a:bodyPr/>
          <a:lstStyle/>
          <a:p>
            <a:pPr algn="ctr"/>
            <a:r>
              <a:rPr lang="tr-TR" b="1" dirty="0" smtClean="0"/>
              <a:t>1. Dönem</a:t>
            </a:r>
            <a:endParaRPr lang="en-US" b="1" dirty="0"/>
          </a:p>
        </p:txBody>
      </p:sp>
      <p:sp>
        <p:nvSpPr>
          <p:cNvPr id="7" name="Text Placeholder 6"/>
          <p:cNvSpPr>
            <a:spLocks noGrp="1"/>
          </p:cNvSpPr>
          <p:nvPr>
            <p:ph type="body" sz="quarter" idx="22"/>
          </p:nvPr>
        </p:nvSpPr>
        <p:spPr>
          <a:xfrm>
            <a:off x="3657599" y="457200"/>
            <a:ext cx="2810063" cy="2606040"/>
          </a:xfrm>
        </p:spPr>
        <p:txBody>
          <a:bodyPr/>
          <a:lstStyle/>
          <a:p>
            <a:pPr algn="ctr"/>
            <a:r>
              <a:rPr lang="tr-TR" sz="2400" b="1" dirty="0" smtClean="0"/>
              <a:t>Endüstri Mühendisliği Bölümü</a:t>
            </a:r>
            <a:endParaRPr lang="en-US" sz="2400" b="1" dirty="0" smtClean="0"/>
          </a:p>
          <a:p>
            <a:pPr algn="ctr"/>
            <a:endParaRPr lang="en-US" sz="2400" b="1" dirty="0"/>
          </a:p>
          <a:p>
            <a:pPr algn="ctr"/>
            <a:r>
              <a:rPr lang="tr-TR" sz="2400" b="1" dirty="0" smtClean="0"/>
              <a:t>Müfredat</a:t>
            </a:r>
            <a:endParaRPr lang="en-US" sz="2400" b="1" dirty="0"/>
          </a:p>
        </p:txBody>
      </p:sp>
      <p:pic>
        <p:nvPicPr>
          <p:cNvPr id="10" name="Picture Placeholder 9"/>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graphicFrame>
        <p:nvGraphicFramePr>
          <p:cNvPr id="8" name="Table 7"/>
          <p:cNvGraphicFramePr>
            <a:graphicFrameLocks noGrp="1"/>
          </p:cNvGraphicFramePr>
          <p:nvPr>
            <p:extLst>
              <p:ext uri="{D42A27DB-BD31-4B8C-83A1-F6EECF244321}">
                <p14:modId xmlns:p14="http://schemas.microsoft.com/office/powerpoint/2010/main" val="1769396599"/>
              </p:ext>
            </p:extLst>
          </p:nvPr>
        </p:nvGraphicFramePr>
        <p:xfrm>
          <a:off x="457198" y="4064620"/>
          <a:ext cx="4356540" cy="1965198"/>
        </p:xfrm>
        <a:graphic>
          <a:graphicData uri="http://schemas.openxmlformats.org/drawingml/2006/table">
            <a:tbl>
              <a:tblPr firstRow="1" firstCol="1" bandRow="1">
                <a:tableStyleId>{5C22544A-7EE6-4342-B048-85BDC9FD1C3A}</a:tableStyleId>
              </a:tblPr>
              <a:tblGrid>
                <a:gridCol w="604347">
                  <a:extLst>
                    <a:ext uri="{9D8B030D-6E8A-4147-A177-3AD203B41FA5}">
                      <a16:colId xmlns:a16="http://schemas.microsoft.com/office/drawing/2014/main" val="3800941177"/>
                    </a:ext>
                  </a:extLst>
                </a:gridCol>
                <a:gridCol w="1587062">
                  <a:extLst>
                    <a:ext uri="{9D8B030D-6E8A-4147-A177-3AD203B41FA5}">
                      <a16:colId xmlns:a16="http://schemas.microsoft.com/office/drawing/2014/main" val="4014228690"/>
                    </a:ext>
                  </a:extLst>
                </a:gridCol>
                <a:gridCol w="861848">
                  <a:extLst>
                    <a:ext uri="{9D8B030D-6E8A-4147-A177-3AD203B41FA5}">
                      <a16:colId xmlns:a16="http://schemas.microsoft.com/office/drawing/2014/main" val="706792423"/>
                    </a:ext>
                  </a:extLst>
                </a:gridCol>
                <a:gridCol w="294290">
                  <a:extLst>
                    <a:ext uri="{9D8B030D-6E8A-4147-A177-3AD203B41FA5}">
                      <a16:colId xmlns:a16="http://schemas.microsoft.com/office/drawing/2014/main" val="2144220451"/>
                    </a:ext>
                  </a:extLst>
                </a:gridCol>
                <a:gridCol w="262758">
                  <a:extLst>
                    <a:ext uri="{9D8B030D-6E8A-4147-A177-3AD203B41FA5}">
                      <a16:colId xmlns:a16="http://schemas.microsoft.com/office/drawing/2014/main" val="1964872663"/>
                    </a:ext>
                  </a:extLst>
                </a:gridCol>
                <a:gridCol w="294290">
                  <a:extLst>
                    <a:ext uri="{9D8B030D-6E8A-4147-A177-3AD203B41FA5}">
                      <a16:colId xmlns:a16="http://schemas.microsoft.com/office/drawing/2014/main" val="278125142"/>
                    </a:ext>
                  </a:extLst>
                </a:gridCol>
                <a:gridCol w="451945">
                  <a:extLst>
                    <a:ext uri="{9D8B030D-6E8A-4147-A177-3AD203B41FA5}">
                      <a16:colId xmlns:a16="http://schemas.microsoft.com/office/drawing/2014/main" val="3434931456"/>
                    </a:ext>
                  </a:extLst>
                </a:gridCol>
              </a:tblGrid>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Adı</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 Türü</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latin typeface="+mn-lt"/>
                          <a:ea typeface="+mn-ea"/>
                          <a:cs typeface="+mn-cs"/>
                        </a:rPr>
                        <a:t>AKTS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11358999"/>
                  </a:ext>
                </a:extLst>
              </a:tr>
              <a:tr h="0">
                <a:tc>
                  <a:txBody>
                    <a:bodyPr/>
                    <a:lstStyle/>
                    <a:p>
                      <a:pPr marL="0" marR="0">
                        <a:lnSpc>
                          <a:spcPct val="107000"/>
                        </a:lnSpc>
                        <a:spcBef>
                          <a:spcPts val="0"/>
                        </a:spcBef>
                        <a:spcAft>
                          <a:spcPts val="0"/>
                        </a:spcAft>
                      </a:pPr>
                      <a:r>
                        <a:rPr lang="en-US" sz="1000" u="none" strike="noStrike" dirty="0">
                          <a:solidFill>
                            <a:schemeClr val="tx1"/>
                          </a:solidFill>
                          <a:effectLst/>
                          <a:hlinkClick r:id="rId3"/>
                        </a:rPr>
                        <a:t>EM115</a:t>
                      </a:r>
                      <a:r>
                        <a:rPr lang="en-US"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solidFill>
                            <a:schemeClr val="tx1"/>
                          </a:solidFill>
                          <a:effectLst/>
                        </a:rPr>
                        <a:t>Kimya</a:t>
                      </a:r>
                      <a:r>
                        <a:rPr lang="en-US" sz="1000" dirty="0" smtClean="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tr-TR" sz="1000" dirty="0" smtClean="0"/>
                        <a:t>Zorunlu</a:t>
                      </a:r>
                      <a:endParaRPr lang="en-US" sz="1000" dirty="0"/>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49410456"/>
                  </a:ext>
                </a:extLst>
              </a:tr>
              <a:tr h="0">
                <a:tc>
                  <a:txBody>
                    <a:bodyPr/>
                    <a:lstStyle/>
                    <a:p>
                      <a:pPr marL="0" marR="0">
                        <a:lnSpc>
                          <a:spcPct val="107000"/>
                        </a:lnSpc>
                        <a:spcBef>
                          <a:spcPts val="0"/>
                        </a:spcBef>
                        <a:spcAft>
                          <a:spcPts val="0"/>
                        </a:spcAft>
                      </a:pPr>
                      <a:r>
                        <a:rPr lang="en-US" sz="1000" u="none" strike="noStrike" dirty="0">
                          <a:solidFill>
                            <a:schemeClr val="tx1"/>
                          </a:solidFill>
                          <a:effectLst/>
                          <a:hlinkClick r:id="rId4"/>
                        </a:rPr>
                        <a:t>EM103</a:t>
                      </a:r>
                      <a:r>
                        <a:rPr lang="en-US"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solidFill>
                            <a:schemeClr val="tx1"/>
                          </a:solidFill>
                          <a:effectLst/>
                        </a:rPr>
                        <a:t>Yabancı</a:t>
                      </a:r>
                      <a:r>
                        <a:rPr lang="tr-TR" sz="1000" baseline="0" dirty="0" smtClean="0">
                          <a:solidFill>
                            <a:schemeClr val="tx1"/>
                          </a:solidFill>
                          <a:effectLst/>
                        </a:rPr>
                        <a:t> Dil</a:t>
                      </a:r>
                      <a:r>
                        <a:rPr lang="en-US" sz="1000" dirty="0" smtClean="0">
                          <a:solidFill>
                            <a:schemeClr val="tx1"/>
                          </a:solidFill>
                          <a:effectLst/>
                        </a:rPr>
                        <a:t> </a:t>
                      </a:r>
                      <a:r>
                        <a:rPr lang="en-US" sz="1000" dirty="0">
                          <a:solidFill>
                            <a:schemeClr val="tx1"/>
                          </a:solidFill>
                          <a:effectLst/>
                        </a:rPr>
                        <a:t>I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tr-TR" sz="1000" dirty="0" smtClean="0"/>
                        <a:t>Zorunlu</a:t>
                      </a:r>
                      <a:endParaRPr lang="en-US" sz="1000" dirty="0" smtClean="0"/>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84698975"/>
                  </a:ext>
                </a:extLst>
              </a:tr>
              <a:tr h="0">
                <a:tc>
                  <a:txBody>
                    <a:bodyPr/>
                    <a:lstStyle/>
                    <a:p>
                      <a:pPr marL="0" marR="0">
                        <a:lnSpc>
                          <a:spcPct val="107000"/>
                        </a:lnSpc>
                        <a:spcBef>
                          <a:spcPts val="0"/>
                        </a:spcBef>
                        <a:spcAft>
                          <a:spcPts val="0"/>
                        </a:spcAft>
                      </a:pPr>
                      <a:r>
                        <a:rPr lang="en-US" sz="1000" u="none" strike="noStrike" dirty="0">
                          <a:solidFill>
                            <a:schemeClr val="tx1"/>
                          </a:solidFill>
                          <a:effectLst/>
                          <a:hlinkClick r:id="rId5"/>
                        </a:rPr>
                        <a:t>EM113</a:t>
                      </a:r>
                      <a:r>
                        <a:rPr lang="en-US"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solidFill>
                            <a:schemeClr val="tx1"/>
                          </a:solidFill>
                          <a:effectLst/>
                        </a:rPr>
                        <a:t>Endüstri</a:t>
                      </a:r>
                      <a:r>
                        <a:rPr lang="tr-TR" sz="1000" baseline="0" dirty="0" smtClean="0">
                          <a:solidFill>
                            <a:schemeClr val="tx1"/>
                          </a:solidFill>
                          <a:effectLst/>
                        </a:rPr>
                        <a:t> Mühendisliğine Giriş</a:t>
                      </a:r>
                      <a:r>
                        <a:rPr lang="en-US" sz="1000" dirty="0" smtClean="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tr-TR" sz="1000" dirty="0" smtClean="0"/>
                        <a:t>Zorunlu</a:t>
                      </a:r>
                      <a:endParaRPr lang="en-US" sz="1000" dirty="0" smtClean="0"/>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97451589"/>
                  </a:ext>
                </a:extLst>
              </a:tr>
              <a:tr h="0">
                <a:tc>
                  <a:txBody>
                    <a:bodyPr/>
                    <a:lstStyle/>
                    <a:p>
                      <a:pPr marL="0" marR="0">
                        <a:lnSpc>
                          <a:spcPct val="107000"/>
                        </a:lnSpc>
                        <a:spcBef>
                          <a:spcPts val="0"/>
                        </a:spcBef>
                        <a:spcAft>
                          <a:spcPts val="0"/>
                        </a:spcAft>
                      </a:pPr>
                      <a:r>
                        <a:rPr lang="en-US" sz="1000" u="none" strike="noStrike" dirty="0">
                          <a:solidFill>
                            <a:schemeClr val="tx1"/>
                          </a:solidFill>
                          <a:effectLst/>
                          <a:hlinkClick r:id="rId6"/>
                        </a:rPr>
                        <a:t>EM107</a:t>
                      </a:r>
                      <a:r>
                        <a:rPr lang="en-US"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en-US" sz="1000" dirty="0" smtClean="0">
                          <a:solidFill>
                            <a:schemeClr val="tx1"/>
                          </a:solidFill>
                          <a:effectLst/>
                        </a:rPr>
                        <a:t>Ma</a:t>
                      </a:r>
                      <a:r>
                        <a:rPr lang="tr-TR" sz="1000" dirty="0" smtClean="0">
                          <a:solidFill>
                            <a:schemeClr val="tx1"/>
                          </a:solidFill>
                          <a:effectLst/>
                        </a:rPr>
                        <a:t>tematik</a:t>
                      </a:r>
                      <a:r>
                        <a:rPr lang="en-US" sz="1000" dirty="0" smtClean="0">
                          <a:solidFill>
                            <a:schemeClr val="tx1"/>
                          </a:solidFill>
                          <a:effectLst/>
                        </a:rPr>
                        <a:t> </a:t>
                      </a:r>
                      <a:r>
                        <a:rPr lang="en-US" sz="1000" dirty="0">
                          <a:solidFill>
                            <a:schemeClr val="tx1"/>
                          </a:solidFill>
                          <a:effectLst/>
                        </a:rPr>
                        <a:t>I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tr-TR" sz="1000" dirty="0" smtClean="0"/>
                        <a:t>Zorunlu</a:t>
                      </a:r>
                      <a:endParaRPr lang="en-US" sz="1000" dirty="0" smtClean="0"/>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42304902"/>
                  </a:ext>
                </a:extLst>
              </a:tr>
              <a:tr h="0">
                <a:tc>
                  <a:txBody>
                    <a:bodyPr/>
                    <a:lstStyle/>
                    <a:p>
                      <a:pPr marL="0" marR="0">
                        <a:lnSpc>
                          <a:spcPct val="107000"/>
                        </a:lnSpc>
                        <a:spcBef>
                          <a:spcPts val="0"/>
                        </a:spcBef>
                        <a:spcAft>
                          <a:spcPts val="0"/>
                        </a:spcAft>
                      </a:pPr>
                      <a:r>
                        <a:rPr lang="en-US" sz="1000" u="none" strike="noStrike" dirty="0">
                          <a:solidFill>
                            <a:schemeClr val="tx1"/>
                          </a:solidFill>
                          <a:effectLst/>
                          <a:hlinkClick r:id="rId7"/>
                        </a:rPr>
                        <a:t>EM109</a:t>
                      </a:r>
                      <a:r>
                        <a:rPr lang="en-US"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solidFill>
                            <a:schemeClr val="tx1"/>
                          </a:solidFill>
                          <a:effectLst/>
                        </a:rPr>
                        <a:t>Fizik</a:t>
                      </a:r>
                      <a:r>
                        <a:rPr lang="en-US" sz="1000" dirty="0" smtClean="0">
                          <a:solidFill>
                            <a:schemeClr val="tx1"/>
                          </a:solidFill>
                          <a:effectLst/>
                        </a:rPr>
                        <a:t> </a:t>
                      </a:r>
                      <a:r>
                        <a:rPr lang="en-US" sz="1000" dirty="0">
                          <a:solidFill>
                            <a:schemeClr val="tx1"/>
                          </a:solidFill>
                          <a:effectLst/>
                        </a:rPr>
                        <a:t>I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tr-TR" sz="1000" dirty="0" smtClean="0"/>
                        <a:t>Zorunlu</a:t>
                      </a:r>
                      <a:endParaRPr lang="en-US" sz="1000" dirty="0" smtClean="0"/>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53784107"/>
                  </a:ext>
                </a:extLst>
              </a:tr>
              <a:tr h="0">
                <a:tc>
                  <a:txBody>
                    <a:bodyPr/>
                    <a:lstStyle/>
                    <a:p>
                      <a:pPr marL="0" marR="0">
                        <a:lnSpc>
                          <a:spcPct val="107000"/>
                        </a:lnSpc>
                        <a:spcBef>
                          <a:spcPts val="0"/>
                        </a:spcBef>
                        <a:spcAft>
                          <a:spcPts val="0"/>
                        </a:spcAft>
                      </a:pPr>
                      <a:r>
                        <a:rPr lang="en-US" sz="1000" u="none" strike="noStrike" dirty="0">
                          <a:solidFill>
                            <a:schemeClr val="tx1"/>
                          </a:solidFill>
                          <a:effectLst/>
                          <a:hlinkClick r:id="rId8"/>
                        </a:rPr>
                        <a:t>EM111</a:t>
                      </a:r>
                      <a:r>
                        <a:rPr lang="en-US"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solidFill>
                            <a:schemeClr val="tx1"/>
                          </a:solidFill>
                          <a:effectLst/>
                        </a:rPr>
                        <a:t>Teknik</a:t>
                      </a:r>
                      <a:r>
                        <a:rPr lang="tr-TR" sz="1000" baseline="0" dirty="0" smtClean="0">
                          <a:solidFill>
                            <a:schemeClr val="tx1"/>
                          </a:solidFill>
                          <a:effectLst/>
                        </a:rPr>
                        <a:t> Resim</a:t>
                      </a:r>
                      <a:r>
                        <a:rPr lang="en-US" sz="1000" dirty="0" smtClean="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tr-TR" sz="1000" dirty="0" smtClean="0"/>
                        <a:t>Zorunlu</a:t>
                      </a:r>
                      <a:endParaRPr lang="en-US" sz="1000" dirty="0" smtClean="0"/>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60514821"/>
                  </a:ext>
                </a:extLst>
              </a:tr>
              <a:tr h="0">
                <a:tc>
                  <a:txBody>
                    <a:bodyPr/>
                    <a:lstStyle/>
                    <a:p>
                      <a:pPr marL="0" marR="0">
                        <a:lnSpc>
                          <a:spcPct val="107000"/>
                        </a:lnSpc>
                        <a:spcBef>
                          <a:spcPts val="0"/>
                        </a:spcBef>
                        <a:spcAft>
                          <a:spcPts val="0"/>
                        </a:spcAft>
                      </a:pPr>
                      <a:r>
                        <a:rPr lang="en-US" sz="1000" u="none" strike="noStrike" dirty="0">
                          <a:solidFill>
                            <a:schemeClr val="tx1"/>
                          </a:solidFill>
                          <a:effectLst/>
                          <a:hlinkClick r:id="rId9"/>
                        </a:rPr>
                        <a:t>EM101</a:t>
                      </a:r>
                      <a:r>
                        <a:rPr lang="en-US"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solidFill>
                            <a:schemeClr val="tx1"/>
                          </a:solidFill>
                          <a:effectLst/>
                        </a:rPr>
                        <a:t>Türk</a:t>
                      </a:r>
                      <a:r>
                        <a:rPr lang="tr-TR" sz="1000" baseline="0" dirty="0" smtClean="0">
                          <a:solidFill>
                            <a:schemeClr val="tx1"/>
                          </a:solidFill>
                          <a:effectLst/>
                        </a:rPr>
                        <a:t> Dili</a:t>
                      </a:r>
                      <a:r>
                        <a:rPr lang="en-US" sz="1000" dirty="0" smtClean="0">
                          <a:solidFill>
                            <a:schemeClr val="tx1"/>
                          </a:solidFill>
                          <a:effectLst/>
                        </a:rPr>
                        <a:t> </a:t>
                      </a:r>
                      <a:r>
                        <a:rPr lang="en-US" sz="1000" dirty="0">
                          <a:solidFill>
                            <a:schemeClr val="tx1"/>
                          </a:solidFill>
                          <a:effectLst/>
                        </a:rPr>
                        <a:t>I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tr-TR" sz="1000" dirty="0" smtClean="0"/>
                        <a:t>Zorunlu</a:t>
                      </a:r>
                      <a:endParaRPr lang="en-US" sz="1000" dirty="0" smtClean="0"/>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62078775"/>
                  </a:ext>
                </a:extLst>
              </a:tr>
              <a:tr h="0">
                <a:tc gridSpan="3">
                  <a:txBody>
                    <a:bodyPr/>
                    <a:lstStyle/>
                    <a:p>
                      <a:pPr marL="0" marR="0" algn="r">
                        <a:lnSpc>
                          <a:spcPct val="107000"/>
                        </a:lnSpc>
                        <a:spcBef>
                          <a:spcPts val="0"/>
                        </a:spcBef>
                        <a:spcAft>
                          <a:spcPts val="0"/>
                        </a:spcAft>
                      </a:pPr>
                      <a:r>
                        <a:rPr lang="en-US" sz="1000" dirty="0" smtClean="0">
                          <a:effectLst/>
                        </a:rPr>
                        <a:t>To</a:t>
                      </a:r>
                      <a:r>
                        <a:rPr lang="tr-TR" sz="1000" dirty="0" smtClean="0">
                          <a:effectLst/>
                        </a:rPr>
                        <a:t>plam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47625" marT="9525" marB="9525"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13107640"/>
                  </a:ext>
                </a:extLst>
              </a:tr>
            </a:tbl>
          </a:graphicData>
        </a:graphic>
      </p:graphicFrame>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732343242"/>
              </p:ext>
            </p:extLst>
          </p:nvPr>
        </p:nvGraphicFramePr>
        <p:xfrm>
          <a:off x="5633545" y="4064620"/>
          <a:ext cx="4046483" cy="2080986"/>
        </p:xfrm>
        <a:graphic>
          <a:graphicData uri="http://schemas.openxmlformats.org/drawingml/2006/table">
            <a:tbl>
              <a:tblPr firstRow="1" firstCol="1" bandRow="1">
                <a:tableStyleId>{5C22544A-7EE6-4342-B048-85BDC9FD1C3A}</a:tableStyleId>
              </a:tblPr>
              <a:tblGrid>
                <a:gridCol w="557048">
                  <a:extLst>
                    <a:ext uri="{9D8B030D-6E8A-4147-A177-3AD203B41FA5}">
                      <a16:colId xmlns:a16="http://schemas.microsoft.com/office/drawing/2014/main" val="659360507"/>
                    </a:ext>
                  </a:extLst>
                </a:gridCol>
                <a:gridCol w="1313793">
                  <a:extLst>
                    <a:ext uri="{9D8B030D-6E8A-4147-A177-3AD203B41FA5}">
                      <a16:colId xmlns:a16="http://schemas.microsoft.com/office/drawing/2014/main" val="1906007480"/>
                    </a:ext>
                  </a:extLst>
                </a:gridCol>
                <a:gridCol w="935421">
                  <a:extLst>
                    <a:ext uri="{9D8B030D-6E8A-4147-A177-3AD203B41FA5}">
                      <a16:colId xmlns:a16="http://schemas.microsoft.com/office/drawing/2014/main" val="2182638222"/>
                    </a:ext>
                  </a:extLst>
                </a:gridCol>
                <a:gridCol w="220717">
                  <a:extLst>
                    <a:ext uri="{9D8B030D-6E8A-4147-A177-3AD203B41FA5}">
                      <a16:colId xmlns:a16="http://schemas.microsoft.com/office/drawing/2014/main" val="1290668637"/>
                    </a:ext>
                  </a:extLst>
                </a:gridCol>
                <a:gridCol w="219262">
                  <a:extLst>
                    <a:ext uri="{9D8B030D-6E8A-4147-A177-3AD203B41FA5}">
                      <a16:colId xmlns:a16="http://schemas.microsoft.com/office/drawing/2014/main" val="112064411"/>
                    </a:ext>
                  </a:extLst>
                </a:gridCol>
                <a:gridCol w="285235">
                  <a:extLst>
                    <a:ext uri="{9D8B030D-6E8A-4147-A177-3AD203B41FA5}">
                      <a16:colId xmlns:a16="http://schemas.microsoft.com/office/drawing/2014/main" val="3886929167"/>
                    </a:ext>
                  </a:extLst>
                </a:gridCol>
                <a:gridCol w="515007">
                  <a:extLst>
                    <a:ext uri="{9D8B030D-6E8A-4147-A177-3AD203B41FA5}">
                      <a16:colId xmlns:a16="http://schemas.microsoft.com/office/drawing/2014/main" val="3380652324"/>
                    </a:ext>
                  </a:extLst>
                </a:gridCol>
              </a:tblGrid>
              <a:tr h="460974">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 Adı</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latin typeface="+mn-lt"/>
                          <a:ea typeface="+mn-ea"/>
                          <a:cs typeface="+mn-cs"/>
                        </a:rPr>
                        <a:t>AKTS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69018079"/>
                  </a:ext>
                </a:extLst>
              </a:tr>
              <a:tr h="165177">
                <a:tc>
                  <a:txBody>
                    <a:bodyPr/>
                    <a:lstStyle/>
                    <a:p>
                      <a:pPr marL="0" marR="0">
                        <a:lnSpc>
                          <a:spcPct val="107000"/>
                        </a:lnSpc>
                        <a:spcBef>
                          <a:spcPts val="0"/>
                        </a:spcBef>
                        <a:spcAft>
                          <a:spcPts val="0"/>
                        </a:spcAft>
                      </a:pPr>
                      <a:r>
                        <a:rPr lang="en-US" sz="1000" u="sng" dirty="0">
                          <a:effectLst/>
                          <a:hlinkClick r:id="rId11"/>
                        </a:rPr>
                        <a:t>EM114</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Bilgisayar</a:t>
                      </a:r>
                      <a:r>
                        <a:rPr lang="tr-TR" sz="1000" baseline="0" dirty="0" smtClean="0">
                          <a:effectLst/>
                        </a:rPr>
                        <a:t> Programlama </a:t>
                      </a:r>
                      <a:r>
                        <a:rPr lang="en-US" sz="1000" dirty="0" smtClean="0">
                          <a:effectLst/>
                        </a:rPr>
                        <a:t>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tr-TR" sz="1000" dirty="0" smtClean="0"/>
                        <a:t>Zorunlu</a:t>
                      </a:r>
                      <a:endParaRPr lang="en-US" sz="1000" dirty="0"/>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96598902"/>
                  </a:ext>
                </a:extLst>
              </a:tr>
              <a:tr h="165177">
                <a:tc>
                  <a:txBody>
                    <a:bodyPr/>
                    <a:lstStyle/>
                    <a:p>
                      <a:pPr marL="0" marR="0">
                        <a:lnSpc>
                          <a:spcPct val="107000"/>
                        </a:lnSpc>
                        <a:spcBef>
                          <a:spcPts val="0"/>
                        </a:spcBef>
                        <a:spcAft>
                          <a:spcPts val="0"/>
                        </a:spcAft>
                      </a:pPr>
                      <a:r>
                        <a:rPr lang="en-US" sz="1000" u="sng" dirty="0">
                          <a:effectLst/>
                          <a:hlinkClick r:id="rId12"/>
                        </a:rPr>
                        <a:t>EM112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en-US" sz="1000" dirty="0" smtClean="0">
                          <a:effectLst/>
                        </a:rPr>
                        <a:t>E</a:t>
                      </a:r>
                      <a:r>
                        <a:rPr lang="tr-TR" sz="1000" dirty="0" smtClean="0">
                          <a:effectLst/>
                        </a:rPr>
                        <a:t>konomi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tr-TR" sz="1000" dirty="0" smtClean="0"/>
                        <a:t>Zorunlu</a:t>
                      </a:r>
                      <a:endParaRPr lang="en-US" sz="1000" dirty="0"/>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07051595"/>
                  </a:ext>
                </a:extLst>
              </a:tr>
              <a:tr h="165177">
                <a:tc>
                  <a:txBody>
                    <a:bodyPr/>
                    <a:lstStyle/>
                    <a:p>
                      <a:pPr marL="0" marR="0">
                        <a:lnSpc>
                          <a:spcPct val="107000"/>
                        </a:lnSpc>
                        <a:spcBef>
                          <a:spcPts val="0"/>
                        </a:spcBef>
                        <a:spcAft>
                          <a:spcPts val="0"/>
                        </a:spcAft>
                      </a:pPr>
                      <a:r>
                        <a:rPr lang="en-US" sz="1000" u="sng" dirty="0">
                          <a:effectLst/>
                          <a:hlinkClick r:id="rId13"/>
                        </a:rPr>
                        <a:t>EM104</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Yabancı</a:t>
                      </a:r>
                      <a:r>
                        <a:rPr lang="tr-TR" sz="1000" baseline="0" dirty="0" smtClean="0">
                          <a:effectLst/>
                        </a:rPr>
                        <a:t> Dil</a:t>
                      </a:r>
                      <a:r>
                        <a:rPr lang="en-US" sz="1000" dirty="0" smtClean="0">
                          <a:effectLst/>
                        </a:rPr>
                        <a:t> </a:t>
                      </a:r>
                      <a:r>
                        <a:rPr lang="en-US" sz="1000" dirty="0">
                          <a:effectLst/>
                        </a:rPr>
                        <a:t>II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tr-TR" sz="1000" dirty="0" smtClean="0"/>
                        <a:t>Zorunlu</a:t>
                      </a:r>
                      <a:endParaRPr lang="en-US" sz="1000" dirty="0"/>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36599893"/>
                  </a:ext>
                </a:extLst>
              </a:tr>
              <a:tr h="165177">
                <a:tc>
                  <a:txBody>
                    <a:bodyPr/>
                    <a:lstStyle/>
                    <a:p>
                      <a:pPr marL="0" marR="0">
                        <a:lnSpc>
                          <a:spcPct val="107000"/>
                        </a:lnSpc>
                        <a:spcBef>
                          <a:spcPts val="0"/>
                        </a:spcBef>
                        <a:spcAft>
                          <a:spcPts val="0"/>
                        </a:spcAft>
                      </a:pPr>
                      <a:r>
                        <a:rPr lang="en-US" sz="1000" u="sng" dirty="0">
                          <a:effectLst/>
                          <a:hlinkClick r:id="rId14"/>
                        </a:rPr>
                        <a:t>EM116</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Lineer</a:t>
                      </a:r>
                      <a:r>
                        <a:rPr lang="tr-TR" sz="1000" baseline="0" dirty="0" smtClean="0">
                          <a:effectLst/>
                        </a:rPr>
                        <a:t> Cebir</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tr-TR" sz="1000" dirty="0" smtClean="0"/>
                        <a:t>Zorunlu</a:t>
                      </a:r>
                      <a:endParaRPr lang="en-US" sz="1000" dirty="0"/>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27085965"/>
                  </a:ext>
                </a:extLst>
              </a:tr>
              <a:tr h="165177">
                <a:tc>
                  <a:txBody>
                    <a:bodyPr/>
                    <a:lstStyle/>
                    <a:p>
                      <a:pPr marL="0" marR="0">
                        <a:lnSpc>
                          <a:spcPct val="107000"/>
                        </a:lnSpc>
                        <a:spcBef>
                          <a:spcPts val="0"/>
                        </a:spcBef>
                        <a:spcAft>
                          <a:spcPts val="0"/>
                        </a:spcAft>
                      </a:pPr>
                      <a:r>
                        <a:rPr lang="en-US" sz="1000" u="sng" dirty="0">
                          <a:effectLst/>
                          <a:hlinkClick r:id="rId15"/>
                        </a:rPr>
                        <a:t>EM108</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Matematik</a:t>
                      </a:r>
                      <a:r>
                        <a:rPr lang="en-US" sz="1000" dirty="0" smtClean="0">
                          <a:effectLst/>
                        </a:rPr>
                        <a:t> </a:t>
                      </a:r>
                      <a:r>
                        <a:rPr lang="en-US" sz="1000" dirty="0">
                          <a:effectLst/>
                        </a:rPr>
                        <a:t>II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tr-TR" sz="1000" dirty="0" smtClean="0"/>
                        <a:t>Zorunlu</a:t>
                      </a:r>
                      <a:endParaRPr lang="en-US" sz="1000" dirty="0"/>
                    </a:p>
                  </a:txBody>
                  <a:tcPr marL="9525" marR="9525" marT="9525" marB="9525" anchor="ctr"/>
                </a:tc>
                <a:tc>
                  <a:txBody>
                    <a:bodyPr/>
                    <a:lstStyle/>
                    <a:p>
                      <a:pPr marL="0" marR="0" algn="ctr">
                        <a:lnSpc>
                          <a:spcPct val="107000"/>
                        </a:lnSpc>
                        <a:spcBef>
                          <a:spcPts val="0"/>
                        </a:spcBef>
                        <a:spcAft>
                          <a:spcPts val="0"/>
                        </a:spcAft>
                      </a:pPr>
                      <a:r>
                        <a:rPr lang="en-US" sz="1000">
                          <a:effectLst/>
                        </a:rPr>
                        <a:t>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22146928"/>
                  </a:ext>
                </a:extLst>
              </a:tr>
              <a:tr h="165177">
                <a:tc>
                  <a:txBody>
                    <a:bodyPr/>
                    <a:lstStyle/>
                    <a:p>
                      <a:pPr marL="0" marR="0">
                        <a:lnSpc>
                          <a:spcPct val="107000"/>
                        </a:lnSpc>
                        <a:spcBef>
                          <a:spcPts val="0"/>
                        </a:spcBef>
                        <a:spcAft>
                          <a:spcPts val="0"/>
                        </a:spcAft>
                      </a:pPr>
                      <a:r>
                        <a:rPr lang="en-US" sz="1000" u="sng" dirty="0">
                          <a:effectLst/>
                          <a:hlinkClick r:id="rId16"/>
                        </a:rPr>
                        <a:t>EM110</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Fizik</a:t>
                      </a:r>
                      <a:r>
                        <a:rPr lang="en-US" sz="1000" dirty="0" smtClean="0">
                          <a:effectLst/>
                        </a:rPr>
                        <a:t> </a:t>
                      </a:r>
                      <a:r>
                        <a:rPr lang="en-US" sz="1000" dirty="0">
                          <a:effectLst/>
                        </a:rPr>
                        <a:t>II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tr-TR" sz="1000" dirty="0" smtClean="0"/>
                        <a:t>Zorunlu</a:t>
                      </a:r>
                      <a:endParaRPr lang="en-US" sz="1000" dirty="0"/>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50991109"/>
                  </a:ext>
                </a:extLst>
              </a:tr>
              <a:tr h="165177">
                <a:tc>
                  <a:txBody>
                    <a:bodyPr/>
                    <a:lstStyle/>
                    <a:p>
                      <a:pPr marL="0" marR="0">
                        <a:lnSpc>
                          <a:spcPct val="107000"/>
                        </a:lnSpc>
                        <a:spcBef>
                          <a:spcPts val="0"/>
                        </a:spcBef>
                        <a:spcAft>
                          <a:spcPts val="0"/>
                        </a:spcAft>
                      </a:pPr>
                      <a:r>
                        <a:rPr lang="en-US" sz="1000" u="sng" dirty="0">
                          <a:effectLst/>
                          <a:hlinkClick r:id="rId17"/>
                        </a:rPr>
                        <a:t>EM102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Türk</a:t>
                      </a:r>
                      <a:r>
                        <a:rPr lang="tr-TR" sz="1000" baseline="0" dirty="0" smtClean="0">
                          <a:effectLst/>
                        </a:rPr>
                        <a:t> Dili</a:t>
                      </a:r>
                      <a:r>
                        <a:rPr lang="en-US" sz="1000" dirty="0" smtClean="0">
                          <a:effectLst/>
                        </a:rPr>
                        <a:t> </a:t>
                      </a:r>
                      <a:r>
                        <a:rPr lang="en-US" sz="1000" dirty="0">
                          <a:effectLst/>
                        </a:rPr>
                        <a:t>II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tr-TR" sz="1000" dirty="0" smtClean="0"/>
                        <a:t>Zorunlu</a:t>
                      </a:r>
                      <a:endParaRPr lang="en-US" sz="1000" dirty="0"/>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5701273"/>
                  </a:ext>
                </a:extLst>
              </a:tr>
              <a:tr h="165177">
                <a:tc gridSpan="3">
                  <a:txBody>
                    <a:bodyPr/>
                    <a:lstStyle/>
                    <a:p>
                      <a:pPr marL="0" marR="0" algn="r">
                        <a:lnSpc>
                          <a:spcPct val="107000"/>
                        </a:lnSpc>
                        <a:spcBef>
                          <a:spcPts val="0"/>
                        </a:spcBef>
                        <a:spcAft>
                          <a:spcPts val="0"/>
                        </a:spcAft>
                      </a:pPr>
                      <a:r>
                        <a:rPr lang="tr-TR" sz="1000" dirty="0" smtClean="0">
                          <a:effectLst/>
                          <a:latin typeface="+mn-lt"/>
                          <a:ea typeface="+mn-ea"/>
                          <a:cs typeface="+mn-cs"/>
                        </a:rPr>
                        <a:t>Toplam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47625" marT="9525" marB="9525"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18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92653585"/>
                  </a:ext>
                </a:extLst>
              </a:tr>
            </a:tbl>
          </a:graphicData>
        </a:graphic>
      </p:graphicFrame>
      <p:sp>
        <p:nvSpPr>
          <p:cNvPr id="12" name="Text Placeholder 1"/>
          <p:cNvSpPr>
            <a:spLocks noGrp="1"/>
          </p:cNvSpPr>
          <p:nvPr>
            <p:ph type="body" sz="quarter" idx="10"/>
          </p:nvPr>
        </p:nvSpPr>
        <p:spPr>
          <a:xfrm>
            <a:off x="5633545" y="3434474"/>
            <a:ext cx="4046483" cy="296698"/>
          </a:xfrm>
        </p:spPr>
        <p:txBody>
          <a:bodyPr/>
          <a:lstStyle/>
          <a:p>
            <a:pPr algn="ctr"/>
            <a:r>
              <a:rPr lang="tr-TR" b="1" dirty="0" smtClean="0"/>
              <a:t>2. Dönem</a:t>
            </a:r>
            <a:endParaRPr lang="en-US" b="1" dirty="0"/>
          </a:p>
        </p:txBody>
      </p:sp>
    </p:spTree>
    <p:extLst>
      <p:ext uri="{BB962C8B-B14F-4D97-AF65-F5344CB8AC3E}">
        <p14:creationId xmlns:p14="http://schemas.microsoft.com/office/powerpoint/2010/main" val="2848394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197" y="3460751"/>
            <a:ext cx="4430113" cy="291442"/>
          </a:xfrm>
        </p:spPr>
        <p:txBody>
          <a:bodyPr/>
          <a:lstStyle/>
          <a:p>
            <a:pPr algn="ctr"/>
            <a:r>
              <a:rPr lang="tr-TR" b="1" dirty="0" smtClean="0"/>
              <a:t>3. Dönem</a:t>
            </a:r>
            <a:endParaRPr lang="en-US" b="1" dirty="0"/>
          </a:p>
        </p:txBody>
      </p:sp>
      <p:pic>
        <p:nvPicPr>
          <p:cNvPr id="6" name="Picture Placeholder 5"/>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graphicFrame>
        <p:nvGraphicFramePr>
          <p:cNvPr id="5" name="Table 4"/>
          <p:cNvGraphicFramePr>
            <a:graphicFrameLocks noGrp="1"/>
          </p:cNvGraphicFramePr>
          <p:nvPr>
            <p:extLst>
              <p:ext uri="{D42A27DB-BD31-4B8C-83A1-F6EECF244321}">
                <p14:modId xmlns:p14="http://schemas.microsoft.com/office/powerpoint/2010/main" val="90452455"/>
              </p:ext>
            </p:extLst>
          </p:nvPr>
        </p:nvGraphicFramePr>
        <p:xfrm>
          <a:off x="457197" y="4148703"/>
          <a:ext cx="4430113" cy="2310384"/>
        </p:xfrm>
        <a:graphic>
          <a:graphicData uri="http://schemas.openxmlformats.org/drawingml/2006/table">
            <a:tbl>
              <a:tblPr firstRow="1" firstCol="1" bandRow="1">
                <a:tableStyleId>{5C22544A-7EE6-4342-B048-85BDC9FD1C3A}</a:tableStyleId>
              </a:tblPr>
              <a:tblGrid>
                <a:gridCol w="621681">
                  <a:extLst>
                    <a:ext uri="{9D8B030D-6E8A-4147-A177-3AD203B41FA5}">
                      <a16:colId xmlns:a16="http://schemas.microsoft.com/office/drawing/2014/main" val="254468973"/>
                    </a:ext>
                  </a:extLst>
                </a:gridCol>
                <a:gridCol w="1716874">
                  <a:extLst>
                    <a:ext uri="{9D8B030D-6E8A-4147-A177-3AD203B41FA5}">
                      <a16:colId xmlns:a16="http://schemas.microsoft.com/office/drawing/2014/main" val="1164636827"/>
                    </a:ext>
                  </a:extLst>
                </a:gridCol>
                <a:gridCol w="819807">
                  <a:extLst>
                    <a:ext uri="{9D8B030D-6E8A-4147-A177-3AD203B41FA5}">
                      <a16:colId xmlns:a16="http://schemas.microsoft.com/office/drawing/2014/main" val="3568934734"/>
                    </a:ext>
                  </a:extLst>
                </a:gridCol>
                <a:gridCol w="315310">
                  <a:extLst>
                    <a:ext uri="{9D8B030D-6E8A-4147-A177-3AD203B41FA5}">
                      <a16:colId xmlns:a16="http://schemas.microsoft.com/office/drawing/2014/main" val="1187776506"/>
                    </a:ext>
                  </a:extLst>
                </a:gridCol>
                <a:gridCol w="241738">
                  <a:extLst>
                    <a:ext uri="{9D8B030D-6E8A-4147-A177-3AD203B41FA5}">
                      <a16:colId xmlns:a16="http://schemas.microsoft.com/office/drawing/2014/main" val="2839857836"/>
                    </a:ext>
                  </a:extLst>
                </a:gridCol>
                <a:gridCol w="262759">
                  <a:extLst>
                    <a:ext uri="{9D8B030D-6E8A-4147-A177-3AD203B41FA5}">
                      <a16:colId xmlns:a16="http://schemas.microsoft.com/office/drawing/2014/main" val="727801149"/>
                    </a:ext>
                  </a:extLst>
                </a:gridCol>
                <a:gridCol w="451944">
                  <a:extLst>
                    <a:ext uri="{9D8B030D-6E8A-4147-A177-3AD203B41FA5}">
                      <a16:colId xmlns:a16="http://schemas.microsoft.com/office/drawing/2014/main" val="4055901128"/>
                    </a:ext>
                  </a:extLst>
                </a:gridCol>
              </a:tblGrid>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Adı</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AKTS</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14134917"/>
                  </a:ext>
                </a:extLst>
              </a:tr>
              <a:tr h="0">
                <a:tc>
                  <a:txBody>
                    <a:bodyPr/>
                    <a:lstStyle/>
                    <a:p>
                      <a:pPr marL="0" marR="0">
                        <a:lnSpc>
                          <a:spcPct val="107000"/>
                        </a:lnSpc>
                        <a:spcBef>
                          <a:spcPts val="0"/>
                        </a:spcBef>
                        <a:spcAft>
                          <a:spcPts val="0"/>
                        </a:spcAft>
                      </a:pPr>
                      <a:r>
                        <a:rPr lang="en-US" sz="1000" u="sng" dirty="0">
                          <a:effectLst/>
                          <a:hlinkClick r:id="rId3"/>
                        </a:rPr>
                        <a:t>EM211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latin typeface="+mn-lt"/>
                          <a:ea typeface="+mn-ea"/>
                          <a:cs typeface="+mn-cs"/>
                        </a:rPr>
                        <a:t>Seçmeli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18831302"/>
                  </a:ext>
                </a:extLst>
              </a:tr>
              <a:tr h="0">
                <a:tc>
                  <a:txBody>
                    <a:bodyPr/>
                    <a:lstStyle/>
                    <a:p>
                      <a:pPr marL="0" marR="0">
                        <a:lnSpc>
                          <a:spcPct val="107000"/>
                        </a:lnSpc>
                        <a:spcBef>
                          <a:spcPts val="0"/>
                        </a:spcBef>
                        <a:spcAft>
                          <a:spcPts val="0"/>
                        </a:spcAft>
                      </a:pPr>
                      <a:r>
                        <a:rPr lang="en-US" sz="1000" u="sng" dirty="0">
                          <a:effectLst/>
                          <a:hlinkClick r:id="rId4"/>
                        </a:rPr>
                        <a:t>EM105</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Atatürk</a:t>
                      </a:r>
                      <a:r>
                        <a:rPr lang="tr-TR" sz="1000" baseline="0" dirty="0" smtClean="0">
                          <a:effectLst/>
                        </a:rPr>
                        <a:t> İlkeleri ve İnkılap Tarihi</a:t>
                      </a:r>
                      <a:r>
                        <a:rPr lang="en-US" sz="1000" dirty="0" smtClean="0">
                          <a:effectLst/>
                        </a:rPr>
                        <a:t> 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70966950"/>
                  </a:ext>
                </a:extLst>
              </a:tr>
              <a:tr h="0">
                <a:tc>
                  <a:txBody>
                    <a:bodyPr/>
                    <a:lstStyle/>
                    <a:p>
                      <a:pPr marL="0" marR="0">
                        <a:lnSpc>
                          <a:spcPct val="107000"/>
                        </a:lnSpc>
                        <a:spcBef>
                          <a:spcPts val="0"/>
                        </a:spcBef>
                        <a:spcAft>
                          <a:spcPts val="0"/>
                        </a:spcAft>
                      </a:pPr>
                      <a:r>
                        <a:rPr lang="en-US" sz="1000" u="sng" dirty="0">
                          <a:effectLst/>
                          <a:hlinkClick r:id="rId5"/>
                        </a:rPr>
                        <a:t>EM205</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Bilgisayar</a:t>
                      </a:r>
                      <a:r>
                        <a:rPr lang="tr-TR" sz="1000" baseline="0" dirty="0" smtClean="0">
                          <a:effectLst/>
                        </a:rPr>
                        <a:t> Programlama</a:t>
                      </a:r>
                      <a:r>
                        <a:rPr lang="en-US" sz="1000" dirty="0" smtClean="0">
                          <a:effectLst/>
                        </a:rPr>
                        <a:t> </a:t>
                      </a:r>
                      <a:r>
                        <a:rPr lang="en-US" sz="1000" dirty="0">
                          <a:effectLst/>
                        </a:rPr>
                        <a:t>II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30574688"/>
                  </a:ext>
                </a:extLst>
              </a:tr>
              <a:tr h="0">
                <a:tc>
                  <a:txBody>
                    <a:bodyPr/>
                    <a:lstStyle/>
                    <a:p>
                      <a:pPr marL="0" marR="0">
                        <a:lnSpc>
                          <a:spcPct val="107000"/>
                        </a:lnSpc>
                        <a:spcBef>
                          <a:spcPts val="0"/>
                        </a:spcBef>
                        <a:spcAft>
                          <a:spcPts val="0"/>
                        </a:spcAft>
                      </a:pPr>
                      <a:r>
                        <a:rPr lang="en-US" sz="1000" u="sng" dirty="0">
                          <a:effectLst/>
                          <a:hlinkClick r:id="rId6"/>
                        </a:rPr>
                        <a:t>EM201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Diferansiyel</a:t>
                      </a:r>
                      <a:r>
                        <a:rPr lang="tr-TR" sz="1000" baseline="0" dirty="0" smtClean="0">
                          <a:effectLst/>
                        </a:rPr>
                        <a:t> Denklemler</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51715114"/>
                  </a:ext>
                </a:extLst>
              </a:tr>
              <a:tr h="0">
                <a:tc>
                  <a:txBody>
                    <a:bodyPr/>
                    <a:lstStyle/>
                    <a:p>
                      <a:pPr marL="0" marR="0">
                        <a:lnSpc>
                          <a:spcPct val="107000"/>
                        </a:lnSpc>
                        <a:spcBef>
                          <a:spcPts val="0"/>
                        </a:spcBef>
                        <a:spcAft>
                          <a:spcPts val="0"/>
                        </a:spcAft>
                      </a:pPr>
                      <a:r>
                        <a:rPr lang="en-US" sz="1000" u="sng" dirty="0">
                          <a:effectLst/>
                          <a:hlinkClick r:id="rId7"/>
                        </a:rPr>
                        <a:t>EM207</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Mühendislik</a:t>
                      </a:r>
                      <a:r>
                        <a:rPr lang="tr-TR" sz="1000" baseline="0" dirty="0" smtClean="0">
                          <a:effectLst/>
                          <a:latin typeface="+mn-lt"/>
                          <a:ea typeface="+mn-ea"/>
                          <a:cs typeface="+mn-cs"/>
                        </a:rPr>
                        <a:t> Ekonomisi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30413813"/>
                  </a:ext>
                </a:extLst>
              </a:tr>
              <a:tr h="0">
                <a:tc>
                  <a:txBody>
                    <a:bodyPr/>
                    <a:lstStyle/>
                    <a:p>
                      <a:pPr marL="0" marR="0">
                        <a:lnSpc>
                          <a:spcPct val="107000"/>
                        </a:lnSpc>
                        <a:spcBef>
                          <a:spcPts val="0"/>
                        </a:spcBef>
                        <a:spcAft>
                          <a:spcPts val="0"/>
                        </a:spcAft>
                      </a:pPr>
                      <a:r>
                        <a:rPr lang="en-US" sz="1000" u="sng" dirty="0">
                          <a:effectLst/>
                          <a:hlinkClick r:id="rId8"/>
                        </a:rPr>
                        <a:t>EM203</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İstatistik</a:t>
                      </a:r>
                      <a:r>
                        <a:rPr lang="tr-TR" sz="1000" baseline="0" dirty="0" smtClean="0">
                          <a:effectLst/>
                        </a:rPr>
                        <a:t> </a:t>
                      </a:r>
                      <a:r>
                        <a:rPr lang="en-US" sz="1000" dirty="0" smtClean="0">
                          <a:effectLst/>
                        </a:rPr>
                        <a: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58451319"/>
                  </a:ext>
                </a:extLst>
              </a:tr>
              <a:tr h="0">
                <a:tc>
                  <a:txBody>
                    <a:bodyPr/>
                    <a:lstStyle/>
                    <a:p>
                      <a:pPr marL="0" marR="0">
                        <a:lnSpc>
                          <a:spcPct val="107000"/>
                        </a:lnSpc>
                        <a:spcBef>
                          <a:spcPts val="0"/>
                        </a:spcBef>
                        <a:spcAft>
                          <a:spcPts val="0"/>
                        </a:spcAft>
                      </a:pPr>
                      <a:r>
                        <a:rPr lang="en-US" sz="1000" u="sng" dirty="0">
                          <a:effectLst/>
                          <a:hlinkClick r:id="rId9"/>
                        </a:rPr>
                        <a:t>EM209</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Sistem</a:t>
                      </a:r>
                      <a:r>
                        <a:rPr lang="tr-TR" sz="1000" baseline="0" dirty="0" smtClean="0">
                          <a:effectLst/>
                          <a:latin typeface="+mn-lt"/>
                          <a:ea typeface="+mn-ea"/>
                          <a:cs typeface="+mn-cs"/>
                        </a:rPr>
                        <a:t> Analizi ve Tasarımı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86271893"/>
                  </a:ext>
                </a:extLst>
              </a:tr>
              <a:tr h="0">
                <a:tc>
                  <a:txBody>
                    <a:bodyPr/>
                    <a:lstStyle/>
                    <a:p>
                      <a:pPr marL="0" marR="0">
                        <a:lnSpc>
                          <a:spcPct val="107000"/>
                        </a:lnSpc>
                        <a:spcBef>
                          <a:spcPts val="0"/>
                        </a:spcBef>
                        <a:spcAft>
                          <a:spcPts val="0"/>
                        </a:spcAft>
                      </a:pPr>
                      <a:r>
                        <a:rPr lang="en-US" sz="1000" u="sng" dirty="0">
                          <a:effectLst/>
                          <a:hlinkClick r:id="rId10"/>
                        </a:rPr>
                        <a:t>ÜSD</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Üniversite</a:t>
                      </a:r>
                      <a:r>
                        <a:rPr lang="tr-TR" sz="1000" baseline="0" dirty="0" smtClean="0">
                          <a:effectLst/>
                        </a:rPr>
                        <a:t> Seçmeli Dersler Grubu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49380280"/>
                  </a:ext>
                </a:extLst>
              </a:tr>
              <a:tr h="0">
                <a:tc gridSpan="3">
                  <a:txBody>
                    <a:bodyPr/>
                    <a:lstStyle/>
                    <a:p>
                      <a:pPr marL="0" marR="0" algn="r">
                        <a:lnSpc>
                          <a:spcPct val="107000"/>
                        </a:lnSpc>
                        <a:spcBef>
                          <a:spcPts val="0"/>
                        </a:spcBef>
                        <a:spcAft>
                          <a:spcPts val="0"/>
                        </a:spcAft>
                      </a:pPr>
                      <a:r>
                        <a:rPr lang="tr-TR" sz="1000" dirty="0" smtClean="0">
                          <a:effectLst/>
                          <a:latin typeface="+mn-lt"/>
                          <a:ea typeface="+mn-ea"/>
                          <a:cs typeface="+mn-cs"/>
                        </a:rPr>
                        <a:t>Toplam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47625" marT="9525" marB="9525"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rPr>
                        <a:t>23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07625341"/>
                  </a:ext>
                </a:extLst>
              </a:tr>
            </a:tbl>
          </a:graphicData>
        </a:graphic>
      </p:graphicFrame>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502136123"/>
              </p:ext>
            </p:extLst>
          </p:nvPr>
        </p:nvGraphicFramePr>
        <p:xfrm>
          <a:off x="5135473" y="4148703"/>
          <a:ext cx="4532589" cy="1965198"/>
        </p:xfrm>
        <a:graphic>
          <a:graphicData uri="http://schemas.openxmlformats.org/drawingml/2006/table">
            <a:tbl>
              <a:tblPr firstRow="1" firstCol="1" bandRow="1">
                <a:tableStyleId>{5C22544A-7EE6-4342-B048-85BDC9FD1C3A}</a:tableStyleId>
              </a:tblPr>
              <a:tblGrid>
                <a:gridCol w="625149">
                  <a:extLst>
                    <a:ext uri="{9D8B030D-6E8A-4147-A177-3AD203B41FA5}">
                      <a16:colId xmlns:a16="http://schemas.microsoft.com/office/drawing/2014/main" val="4214799241"/>
                    </a:ext>
                  </a:extLst>
                </a:gridCol>
                <a:gridCol w="1805371">
                  <a:extLst>
                    <a:ext uri="{9D8B030D-6E8A-4147-A177-3AD203B41FA5}">
                      <a16:colId xmlns:a16="http://schemas.microsoft.com/office/drawing/2014/main" val="3008186894"/>
                    </a:ext>
                  </a:extLst>
                </a:gridCol>
                <a:gridCol w="788276">
                  <a:extLst>
                    <a:ext uri="{9D8B030D-6E8A-4147-A177-3AD203B41FA5}">
                      <a16:colId xmlns:a16="http://schemas.microsoft.com/office/drawing/2014/main" val="445322901"/>
                    </a:ext>
                  </a:extLst>
                </a:gridCol>
                <a:gridCol w="336331">
                  <a:extLst>
                    <a:ext uri="{9D8B030D-6E8A-4147-A177-3AD203B41FA5}">
                      <a16:colId xmlns:a16="http://schemas.microsoft.com/office/drawing/2014/main" val="1379115951"/>
                    </a:ext>
                  </a:extLst>
                </a:gridCol>
                <a:gridCol w="273269">
                  <a:extLst>
                    <a:ext uri="{9D8B030D-6E8A-4147-A177-3AD203B41FA5}">
                      <a16:colId xmlns:a16="http://schemas.microsoft.com/office/drawing/2014/main" val="193021070"/>
                    </a:ext>
                  </a:extLst>
                </a:gridCol>
                <a:gridCol w="294290">
                  <a:extLst>
                    <a:ext uri="{9D8B030D-6E8A-4147-A177-3AD203B41FA5}">
                      <a16:colId xmlns:a16="http://schemas.microsoft.com/office/drawing/2014/main" val="368575857"/>
                    </a:ext>
                  </a:extLst>
                </a:gridCol>
                <a:gridCol w="409903">
                  <a:extLst>
                    <a:ext uri="{9D8B030D-6E8A-4147-A177-3AD203B41FA5}">
                      <a16:colId xmlns:a16="http://schemas.microsoft.com/office/drawing/2014/main" val="1603524158"/>
                    </a:ext>
                  </a:extLst>
                </a:gridCol>
              </a:tblGrid>
              <a:tr h="0">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Kodu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6951670"/>
                  </a:ext>
                </a:extLst>
              </a:tr>
              <a:tr h="0">
                <a:tc>
                  <a:txBody>
                    <a:bodyPr/>
                    <a:lstStyle/>
                    <a:p>
                      <a:pPr marL="0" marR="0">
                        <a:lnSpc>
                          <a:spcPct val="107000"/>
                        </a:lnSpc>
                        <a:spcBef>
                          <a:spcPts val="0"/>
                        </a:spcBef>
                        <a:spcAft>
                          <a:spcPts val="0"/>
                        </a:spcAft>
                      </a:pPr>
                      <a:r>
                        <a:rPr lang="en-US" sz="1000" u="sng" dirty="0">
                          <a:effectLst/>
                          <a:hlinkClick r:id="rId12"/>
                        </a:rPr>
                        <a:t>EM212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86364583"/>
                  </a:ext>
                </a:extLst>
              </a:tr>
              <a:tr h="0">
                <a:tc>
                  <a:txBody>
                    <a:bodyPr/>
                    <a:lstStyle/>
                    <a:p>
                      <a:pPr marL="0" marR="0">
                        <a:lnSpc>
                          <a:spcPct val="107000"/>
                        </a:lnSpc>
                        <a:spcBef>
                          <a:spcPts val="0"/>
                        </a:spcBef>
                        <a:spcAft>
                          <a:spcPts val="0"/>
                        </a:spcAft>
                      </a:pPr>
                      <a:r>
                        <a:rPr lang="en-US" sz="1000" u="sng" dirty="0">
                          <a:effectLst/>
                          <a:hlinkClick r:id="rId13"/>
                        </a:rPr>
                        <a:t>EM106</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Atatürk</a:t>
                      </a:r>
                      <a:r>
                        <a:rPr lang="tr-TR" sz="1000" baseline="0" dirty="0" smtClean="0">
                          <a:effectLst/>
                        </a:rPr>
                        <a:t> İlkeleri ve İnkılap Tarihi</a:t>
                      </a:r>
                      <a:r>
                        <a:rPr lang="en-US" sz="1000" dirty="0" smtClean="0">
                          <a:effectLst/>
                        </a:rPr>
                        <a:t> </a:t>
                      </a:r>
                      <a:r>
                        <a:rPr lang="en-US" sz="1000" dirty="0">
                          <a:effectLst/>
                        </a:rPr>
                        <a:t>II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66473781"/>
                  </a:ext>
                </a:extLst>
              </a:tr>
              <a:tr h="0">
                <a:tc>
                  <a:txBody>
                    <a:bodyPr/>
                    <a:lstStyle/>
                    <a:p>
                      <a:pPr marL="0" marR="0">
                        <a:lnSpc>
                          <a:spcPct val="107000"/>
                        </a:lnSpc>
                        <a:spcBef>
                          <a:spcPts val="0"/>
                        </a:spcBef>
                        <a:spcAft>
                          <a:spcPts val="0"/>
                        </a:spcAft>
                      </a:pPr>
                      <a:r>
                        <a:rPr lang="en-US" sz="1000" u="sng" dirty="0">
                          <a:effectLst/>
                          <a:hlinkClick r:id="rId14"/>
                        </a:rPr>
                        <a:t>EM210</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00888815"/>
                  </a:ext>
                </a:extLst>
              </a:tr>
              <a:tr h="0">
                <a:tc>
                  <a:txBody>
                    <a:bodyPr/>
                    <a:lstStyle/>
                    <a:p>
                      <a:pPr marL="0" marR="0">
                        <a:lnSpc>
                          <a:spcPct val="107000"/>
                        </a:lnSpc>
                        <a:spcBef>
                          <a:spcPts val="0"/>
                        </a:spcBef>
                        <a:spcAft>
                          <a:spcPts val="0"/>
                        </a:spcAft>
                      </a:pPr>
                      <a:r>
                        <a:rPr lang="en-US" sz="1000" u="sng" dirty="0">
                          <a:effectLst/>
                          <a:hlinkClick r:id="rId15"/>
                        </a:rPr>
                        <a:t>EM208</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Ergonomi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4484601"/>
                  </a:ext>
                </a:extLst>
              </a:tr>
              <a:tr h="0">
                <a:tc>
                  <a:txBody>
                    <a:bodyPr/>
                    <a:lstStyle/>
                    <a:p>
                      <a:pPr marL="0" marR="0">
                        <a:lnSpc>
                          <a:spcPct val="107000"/>
                        </a:lnSpc>
                        <a:spcBef>
                          <a:spcPts val="0"/>
                        </a:spcBef>
                        <a:spcAft>
                          <a:spcPts val="0"/>
                        </a:spcAft>
                      </a:pPr>
                      <a:r>
                        <a:rPr lang="en-US" sz="1000" u="sng" dirty="0">
                          <a:effectLst/>
                          <a:hlinkClick r:id="rId16"/>
                        </a:rPr>
                        <a:t>EM206</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Malzeme</a:t>
                      </a:r>
                      <a:r>
                        <a:rPr lang="tr-TR" sz="1000" baseline="0" dirty="0" smtClean="0">
                          <a:effectLst/>
                        </a:rPr>
                        <a:t> Bilgisi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48110610"/>
                  </a:ext>
                </a:extLst>
              </a:tr>
              <a:tr h="0">
                <a:tc>
                  <a:txBody>
                    <a:bodyPr/>
                    <a:lstStyle/>
                    <a:p>
                      <a:pPr marL="0" marR="0">
                        <a:lnSpc>
                          <a:spcPct val="107000"/>
                        </a:lnSpc>
                        <a:spcBef>
                          <a:spcPts val="0"/>
                        </a:spcBef>
                        <a:spcAft>
                          <a:spcPts val="0"/>
                        </a:spcAft>
                      </a:pPr>
                      <a:r>
                        <a:rPr lang="en-US" sz="1000" u="sng" dirty="0">
                          <a:effectLst/>
                          <a:hlinkClick r:id="rId17"/>
                        </a:rPr>
                        <a:t>EM202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Yöneylem</a:t>
                      </a:r>
                      <a:r>
                        <a:rPr lang="tr-TR" sz="1000" baseline="0" dirty="0" smtClean="0">
                          <a:effectLst/>
                        </a:rPr>
                        <a:t> Araştırması</a:t>
                      </a:r>
                      <a:r>
                        <a:rPr lang="en-US" sz="1000" dirty="0" smtClean="0">
                          <a:effectLst/>
                        </a:rPr>
                        <a:t> </a:t>
                      </a:r>
                      <a:r>
                        <a:rPr lang="en-US" sz="1000" dirty="0">
                          <a:effectLst/>
                        </a:rPr>
                        <a:t>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49110061"/>
                  </a:ext>
                </a:extLst>
              </a:tr>
              <a:tr h="0">
                <a:tc>
                  <a:txBody>
                    <a:bodyPr/>
                    <a:lstStyle/>
                    <a:p>
                      <a:pPr marL="0" marR="0">
                        <a:lnSpc>
                          <a:spcPct val="107000"/>
                        </a:lnSpc>
                        <a:spcBef>
                          <a:spcPts val="0"/>
                        </a:spcBef>
                        <a:spcAft>
                          <a:spcPts val="0"/>
                        </a:spcAft>
                      </a:pPr>
                      <a:r>
                        <a:rPr lang="en-US" sz="1000" u="sng" dirty="0">
                          <a:effectLst/>
                          <a:hlinkClick r:id="rId18"/>
                        </a:rPr>
                        <a:t>EM204</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İstatistik</a:t>
                      </a:r>
                      <a:r>
                        <a:rPr lang="en-US" sz="1000" dirty="0" smtClean="0">
                          <a:effectLst/>
                        </a:rPr>
                        <a:t> </a:t>
                      </a:r>
                      <a:r>
                        <a:rPr lang="en-US" sz="1000" dirty="0">
                          <a:effectLst/>
                        </a:rPr>
                        <a:t>II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57488653"/>
                  </a:ext>
                </a:extLst>
              </a:tr>
              <a:tr h="0">
                <a:tc gridSpan="3">
                  <a:txBody>
                    <a:bodyPr/>
                    <a:lstStyle/>
                    <a:p>
                      <a:pPr marL="0" marR="0" algn="r">
                        <a:lnSpc>
                          <a:spcPct val="107000"/>
                        </a:lnSpc>
                        <a:spcBef>
                          <a:spcPts val="0"/>
                        </a:spcBef>
                        <a:spcAft>
                          <a:spcPts val="0"/>
                        </a:spcAft>
                      </a:pPr>
                      <a:r>
                        <a:rPr lang="tr-TR" sz="1000" dirty="0" smtClean="0">
                          <a:effectLst/>
                          <a:latin typeface="+mn-lt"/>
                          <a:ea typeface="+mn-ea"/>
                          <a:cs typeface="+mn-cs"/>
                        </a:rPr>
                        <a:t>Toplam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47625" marT="9525" marB="9525"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21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46679935"/>
                  </a:ext>
                </a:extLst>
              </a:tr>
            </a:tbl>
          </a:graphicData>
        </a:graphic>
      </p:graphicFrame>
      <p:sp>
        <p:nvSpPr>
          <p:cNvPr id="10" name="Text Placeholder 1"/>
          <p:cNvSpPr>
            <a:spLocks noGrp="1"/>
          </p:cNvSpPr>
          <p:nvPr>
            <p:ph type="body" sz="quarter" idx="10"/>
          </p:nvPr>
        </p:nvSpPr>
        <p:spPr>
          <a:xfrm>
            <a:off x="5135472" y="3460751"/>
            <a:ext cx="4532590" cy="291442"/>
          </a:xfrm>
        </p:spPr>
        <p:txBody>
          <a:bodyPr/>
          <a:lstStyle/>
          <a:p>
            <a:pPr algn="ctr"/>
            <a:r>
              <a:rPr lang="tr-TR" b="1" dirty="0" smtClean="0"/>
              <a:t>4. Dönem</a:t>
            </a:r>
            <a:endParaRPr lang="en-US" b="1" dirty="0"/>
          </a:p>
        </p:txBody>
      </p:sp>
      <p:sp>
        <p:nvSpPr>
          <p:cNvPr id="12" name="Text Placeholder 6"/>
          <p:cNvSpPr>
            <a:spLocks noGrp="1"/>
          </p:cNvSpPr>
          <p:nvPr>
            <p:ph type="body" sz="quarter" idx="22"/>
          </p:nvPr>
        </p:nvSpPr>
        <p:spPr>
          <a:xfrm>
            <a:off x="3657599" y="457200"/>
            <a:ext cx="2810063" cy="2606040"/>
          </a:xfrm>
        </p:spPr>
        <p:txBody>
          <a:bodyPr/>
          <a:lstStyle/>
          <a:p>
            <a:pPr algn="ctr"/>
            <a:r>
              <a:rPr lang="tr-TR" sz="2400" b="1" dirty="0" smtClean="0"/>
              <a:t>Endüstri Mühendisliği Bölümü</a:t>
            </a:r>
            <a:endParaRPr lang="en-US" sz="2400" b="1" dirty="0" smtClean="0"/>
          </a:p>
          <a:p>
            <a:pPr algn="ctr"/>
            <a:endParaRPr lang="en-US" sz="2400" b="1" dirty="0"/>
          </a:p>
          <a:p>
            <a:pPr algn="ctr"/>
            <a:r>
              <a:rPr lang="tr-TR" sz="2400" b="1" dirty="0" smtClean="0"/>
              <a:t>Müfredat</a:t>
            </a:r>
            <a:endParaRPr lang="en-US" sz="2400" b="1" dirty="0"/>
          </a:p>
        </p:txBody>
      </p:sp>
    </p:spTree>
    <p:extLst>
      <p:ext uri="{BB962C8B-B14F-4D97-AF65-F5344CB8AC3E}">
        <p14:creationId xmlns:p14="http://schemas.microsoft.com/office/powerpoint/2010/main" val="3892295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198" y="3524813"/>
            <a:ext cx="4587768" cy="290441"/>
          </a:xfrm>
        </p:spPr>
        <p:txBody>
          <a:bodyPr/>
          <a:lstStyle/>
          <a:p>
            <a:pPr algn="ctr"/>
            <a:r>
              <a:rPr lang="tr-TR" b="1" dirty="0" smtClean="0"/>
              <a:t>5. Dönem</a:t>
            </a:r>
            <a:endParaRPr lang="en-US" b="1" dirty="0"/>
          </a:p>
        </p:txBody>
      </p:sp>
      <p:pic>
        <p:nvPicPr>
          <p:cNvPr id="6" name="Picture Placeholder 5"/>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graphicFrame>
        <p:nvGraphicFramePr>
          <p:cNvPr id="5" name="Table 4"/>
          <p:cNvGraphicFramePr>
            <a:graphicFrameLocks noGrp="1"/>
          </p:cNvGraphicFramePr>
          <p:nvPr>
            <p:extLst>
              <p:ext uri="{D42A27DB-BD31-4B8C-83A1-F6EECF244321}">
                <p14:modId xmlns:p14="http://schemas.microsoft.com/office/powerpoint/2010/main" val="1467749114"/>
              </p:ext>
            </p:extLst>
          </p:nvPr>
        </p:nvGraphicFramePr>
        <p:xfrm>
          <a:off x="457198" y="4266320"/>
          <a:ext cx="4587768" cy="2473452"/>
        </p:xfrm>
        <a:graphic>
          <a:graphicData uri="http://schemas.openxmlformats.org/drawingml/2006/table">
            <a:tbl>
              <a:tblPr firstRow="1" firstCol="1" bandRow="1">
                <a:tableStyleId>{5C22544A-7EE6-4342-B048-85BDC9FD1C3A}</a:tableStyleId>
              </a:tblPr>
              <a:tblGrid>
                <a:gridCol w="625149">
                  <a:extLst>
                    <a:ext uri="{9D8B030D-6E8A-4147-A177-3AD203B41FA5}">
                      <a16:colId xmlns:a16="http://schemas.microsoft.com/office/drawing/2014/main" val="1711489553"/>
                    </a:ext>
                  </a:extLst>
                </a:gridCol>
                <a:gridCol w="1503198">
                  <a:extLst>
                    <a:ext uri="{9D8B030D-6E8A-4147-A177-3AD203B41FA5}">
                      <a16:colId xmlns:a16="http://schemas.microsoft.com/office/drawing/2014/main" val="2125853214"/>
                    </a:ext>
                  </a:extLst>
                </a:gridCol>
                <a:gridCol w="830317">
                  <a:extLst>
                    <a:ext uri="{9D8B030D-6E8A-4147-A177-3AD203B41FA5}">
                      <a16:colId xmlns:a16="http://schemas.microsoft.com/office/drawing/2014/main" val="2767920694"/>
                    </a:ext>
                  </a:extLst>
                </a:gridCol>
                <a:gridCol w="294290">
                  <a:extLst>
                    <a:ext uri="{9D8B030D-6E8A-4147-A177-3AD203B41FA5}">
                      <a16:colId xmlns:a16="http://schemas.microsoft.com/office/drawing/2014/main" val="1067987847"/>
                    </a:ext>
                  </a:extLst>
                </a:gridCol>
                <a:gridCol w="430924">
                  <a:extLst>
                    <a:ext uri="{9D8B030D-6E8A-4147-A177-3AD203B41FA5}">
                      <a16:colId xmlns:a16="http://schemas.microsoft.com/office/drawing/2014/main" val="3423213181"/>
                    </a:ext>
                  </a:extLst>
                </a:gridCol>
                <a:gridCol w="357352">
                  <a:extLst>
                    <a:ext uri="{9D8B030D-6E8A-4147-A177-3AD203B41FA5}">
                      <a16:colId xmlns:a16="http://schemas.microsoft.com/office/drawing/2014/main" val="1461098778"/>
                    </a:ext>
                  </a:extLst>
                </a:gridCol>
                <a:gridCol w="546538">
                  <a:extLst>
                    <a:ext uri="{9D8B030D-6E8A-4147-A177-3AD203B41FA5}">
                      <a16:colId xmlns:a16="http://schemas.microsoft.com/office/drawing/2014/main" val="3720197443"/>
                    </a:ext>
                  </a:extLst>
                </a:gridCol>
              </a:tblGrid>
              <a:tr h="0">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 Adı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97014342"/>
                  </a:ext>
                </a:extLst>
              </a:tr>
              <a:tr h="0">
                <a:tc>
                  <a:txBody>
                    <a:bodyPr/>
                    <a:lstStyle/>
                    <a:p>
                      <a:pPr marL="0" marR="0">
                        <a:lnSpc>
                          <a:spcPct val="107000"/>
                        </a:lnSpc>
                        <a:spcBef>
                          <a:spcPts val="0"/>
                        </a:spcBef>
                        <a:spcAft>
                          <a:spcPts val="0"/>
                        </a:spcAft>
                      </a:pPr>
                      <a:r>
                        <a:rPr lang="en-US" sz="1000" u="sng" dirty="0">
                          <a:effectLst/>
                          <a:hlinkClick r:id="rId3"/>
                        </a:rPr>
                        <a:t>EM313</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69461134"/>
                  </a:ext>
                </a:extLst>
              </a:tr>
              <a:tr h="0">
                <a:tc>
                  <a:txBody>
                    <a:bodyPr/>
                    <a:lstStyle/>
                    <a:p>
                      <a:pPr marL="0" marR="0">
                        <a:lnSpc>
                          <a:spcPct val="107000"/>
                        </a:lnSpc>
                        <a:spcBef>
                          <a:spcPts val="0"/>
                        </a:spcBef>
                        <a:spcAft>
                          <a:spcPts val="0"/>
                        </a:spcAft>
                      </a:pPr>
                      <a:r>
                        <a:rPr lang="en-US" sz="1000" u="sng" dirty="0">
                          <a:effectLst/>
                          <a:hlinkClick r:id="rId4"/>
                        </a:rPr>
                        <a:t>EMS1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Staj</a:t>
                      </a:r>
                      <a:r>
                        <a:rPr lang="en-US" sz="1000" dirty="0" smtClean="0">
                          <a:effectLst/>
                        </a:rPr>
                        <a:t> </a:t>
                      </a:r>
                      <a:r>
                        <a:rPr lang="en-US" sz="1000" dirty="0">
                          <a:effectLst/>
                        </a:rPr>
                        <a:t>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94463923"/>
                  </a:ext>
                </a:extLst>
              </a:tr>
              <a:tr h="0">
                <a:tc>
                  <a:txBody>
                    <a:bodyPr/>
                    <a:lstStyle/>
                    <a:p>
                      <a:pPr marL="0" marR="0">
                        <a:lnSpc>
                          <a:spcPct val="107000"/>
                        </a:lnSpc>
                        <a:spcBef>
                          <a:spcPts val="0"/>
                        </a:spcBef>
                        <a:spcAft>
                          <a:spcPts val="0"/>
                        </a:spcAft>
                      </a:pPr>
                      <a:r>
                        <a:rPr lang="en-US" sz="1000" u="sng" dirty="0">
                          <a:effectLst/>
                          <a:hlinkClick r:id="rId5"/>
                        </a:rPr>
                        <a:t>EM309</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Yönetim</a:t>
                      </a:r>
                      <a:r>
                        <a:rPr lang="tr-TR" sz="1000" baseline="0" dirty="0" smtClean="0">
                          <a:effectLst/>
                        </a:rPr>
                        <a:t> Bilişim Sistemleri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57537686"/>
                  </a:ext>
                </a:extLst>
              </a:tr>
              <a:tr h="0">
                <a:tc>
                  <a:txBody>
                    <a:bodyPr/>
                    <a:lstStyle/>
                    <a:p>
                      <a:pPr marL="0" marR="0">
                        <a:lnSpc>
                          <a:spcPct val="107000"/>
                        </a:lnSpc>
                        <a:spcBef>
                          <a:spcPts val="0"/>
                        </a:spcBef>
                        <a:spcAft>
                          <a:spcPts val="0"/>
                        </a:spcAft>
                      </a:pPr>
                      <a:r>
                        <a:rPr lang="en-US" sz="1000" u="sng" dirty="0">
                          <a:effectLst/>
                          <a:hlinkClick r:id="rId6"/>
                        </a:rPr>
                        <a:t>EM303</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Yöneylem</a:t>
                      </a:r>
                      <a:r>
                        <a:rPr lang="tr-TR" sz="1000" baseline="0" dirty="0" smtClean="0">
                          <a:effectLst/>
                        </a:rPr>
                        <a:t> Araştırması</a:t>
                      </a:r>
                      <a:r>
                        <a:rPr lang="en-US" sz="1000" dirty="0" smtClean="0">
                          <a:effectLst/>
                        </a:rPr>
                        <a:t> </a:t>
                      </a:r>
                      <a:r>
                        <a:rPr lang="en-US" sz="1000" dirty="0">
                          <a:effectLst/>
                        </a:rPr>
                        <a:t>II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38428310"/>
                  </a:ext>
                </a:extLst>
              </a:tr>
              <a:tr h="0">
                <a:tc>
                  <a:txBody>
                    <a:bodyPr/>
                    <a:lstStyle/>
                    <a:p>
                      <a:pPr marL="0" marR="0">
                        <a:lnSpc>
                          <a:spcPct val="107000"/>
                        </a:lnSpc>
                        <a:spcBef>
                          <a:spcPts val="0"/>
                        </a:spcBef>
                        <a:spcAft>
                          <a:spcPts val="0"/>
                        </a:spcAft>
                      </a:pPr>
                      <a:r>
                        <a:rPr lang="en-US" sz="1000" u="sng" dirty="0">
                          <a:effectLst/>
                          <a:hlinkClick r:id="rId7"/>
                        </a:rPr>
                        <a:t>EM307</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Üretim</a:t>
                      </a:r>
                      <a:r>
                        <a:rPr lang="tr-TR" sz="1000" baseline="0" dirty="0" smtClean="0">
                          <a:effectLst/>
                        </a:rPr>
                        <a:t> Planlama ve Kontrol</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35012062"/>
                  </a:ext>
                </a:extLst>
              </a:tr>
              <a:tr h="0">
                <a:tc>
                  <a:txBody>
                    <a:bodyPr/>
                    <a:lstStyle/>
                    <a:p>
                      <a:pPr marL="0" marR="0">
                        <a:lnSpc>
                          <a:spcPct val="107000"/>
                        </a:lnSpc>
                        <a:spcBef>
                          <a:spcPts val="0"/>
                        </a:spcBef>
                        <a:spcAft>
                          <a:spcPts val="0"/>
                        </a:spcAft>
                      </a:pPr>
                      <a:r>
                        <a:rPr lang="en-US" sz="1000" u="sng" dirty="0">
                          <a:effectLst/>
                          <a:hlinkClick r:id="rId8"/>
                        </a:rPr>
                        <a:t>EM301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Üretim</a:t>
                      </a:r>
                      <a:r>
                        <a:rPr lang="tr-TR" sz="1000" baseline="0" dirty="0" smtClean="0">
                          <a:effectLst/>
                        </a:rPr>
                        <a:t> Sistemleri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latin typeface="+mn-lt"/>
                          <a:ea typeface="+mn-ea"/>
                          <a:cs typeface="+mn-cs"/>
                        </a:rPr>
                        <a:t>Zorunlu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17512929"/>
                  </a:ext>
                </a:extLst>
              </a:tr>
              <a:tr h="0">
                <a:tc>
                  <a:txBody>
                    <a:bodyPr/>
                    <a:lstStyle/>
                    <a:p>
                      <a:pPr marL="0" marR="0">
                        <a:lnSpc>
                          <a:spcPct val="107000"/>
                        </a:lnSpc>
                        <a:spcBef>
                          <a:spcPts val="0"/>
                        </a:spcBef>
                        <a:spcAft>
                          <a:spcPts val="0"/>
                        </a:spcAft>
                      </a:pPr>
                      <a:r>
                        <a:rPr lang="en-US" sz="1000" u="sng" dirty="0">
                          <a:effectLst/>
                          <a:hlinkClick r:id="rId9"/>
                        </a:rPr>
                        <a:t>EM305</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Simülasyon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62330474"/>
                  </a:ext>
                </a:extLst>
              </a:tr>
              <a:tr h="0">
                <a:tc>
                  <a:txBody>
                    <a:bodyPr/>
                    <a:lstStyle/>
                    <a:p>
                      <a:pPr marL="0" marR="0">
                        <a:lnSpc>
                          <a:spcPct val="107000"/>
                        </a:lnSpc>
                        <a:spcBef>
                          <a:spcPts val="0"/>
                        </a:spcBef>
                        <a:spcAft>
                          <a:spcPts val="0"/>
                        </a:spcAft>
                      </a:pPr>
                      <a:r>
                        <a:rPr lang="en-US" sz="1000" u="sng" dirty="0">
                          <a:effectLst/>
                          <a:hlinkClick r:id="rId10"/>
                        </a:rPr>
                        <a:t>EM311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İş</a:t>
                      </a:r>
                      <a:r>
                        <a:rPr lang="tr-TR" sz="1000" baseline="0" dirty="0" smtClean="0">
                          <a:effectLst/>
                        </a:rPr>
                        <a:t> Etüdü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86220983"/>
                  </a:ext>
                </a:extLst>
              </a:tr>
              <a:tr h="0">
                <a:tc gridSpan="3">
                  <a:txBody>
                    <a:bodyPr/>
                    <a:lstStyle/>
                    <a:p>
                      <a:pPr marL="0" marR="0" algn="r">
                        <a:lnSpc>
                          <a:spcPct val="107000"/>
                        </a:lnSpc>
                        <a:spcBef>
                          <a:spcPts val="0"/>
                        </a:spcBef>
                        <a:spcAft>
                          <a:spcPts val="0"/>
                        </a:spcAft>
                      </a:pPr>
                      <a:r>
                        <a:rPr lang="tr-TR" sz="1000" dirty="0" smtClean="0">
                          <a:effectLst/>
                          <a:latin typeface="+mn-lt"/>
                          <a:ea typeface="+mn-ea"/>
                          <a:cs typeface="+mn-cs"/>
                        </a:rPr>
                        <a:t>Toplam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47625" marT="9525" marB="9525"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38870541"/>
                  </a:ext>
                </a:extLst>
              </a:tr>
            </a:tbl>
          </a:graphicData>
        </a:graphic>
      </p:graphicFrame>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275697646"/>
              </p:ext>
            </p:extLst>
          </p:nvPr>
        </p:nvGraphicFramePr>
        <p:xfrm>
          <a:off x="5555887" y="4266320"/>
          <a:ext cx="4112175" cy="2128266"/>
        </p:xfrm>
        <a:graphic>
          <a:graphicData uri="http://schemas.openxmlformats.org/drawingml/2006/table">
            <a:tbl>
              <a:tblPr firstRow="1" firstCol="1" bandRow="1">
                <a:tableStyleId>{5C22544A-7EE6-4342-B048-85BDC9FD1C3A}</a:tableStyleId>
              </a:tblPr>
              <a:tblGrid>
                <a:gridCol w="625149">
                  <a:extLst>
                    <a:ext uri="{9D8B030D-6E8A-4147-A177-3AD203B41FA5}">
                      <a16:colId xmlns:a16="http://schemas.microsoft.com/office/drawing/2014/main" val="1323002926"/>
                    </a:ext>
                  </a:extLst>
                </a:gridCol>
                <a:gridCol w="1332405">
                  <a:extLst>
                    <a:ext uri="{9D8B030D-6E8A-4147-A177-3AD203B41FA5}">
                      <a16:colId xmlns:a16="http://schemas.microsoft.com/office/drawing/2014/main" val="4067043924"/>
                    </a:ext>
                  </a:extLst>
                </a:gridCol>
                <a:gridCol w="851338">
                  <a:extLst>
                    <a:ext uri="{9D8B030D-6E8A-4147-A177-3AD203B41FA5}">
                      <a16:colId xmlns:a16="http://schemas.microsoft.com/office/drawing/2014/main" val="981721391"/>
                    </a:ext>
                  </a:extLst>
                </a:gridCol>
                <a:gridCol w="304800">
                  <a:extLst>
                    <a:ext uri="{9D8B030D-6E8A-4147-A177-3AD203B41FA5}">
                      <a16:colId xmlns:a16="http://schemas.microsoft.com/office/drawing/2014/main" val="688687801"/>
                    </a:ext>
                  </a:extLst>
                </a:gridCol>
                <a:gridCol w="273269">
                  <a:extLst>
                    <a:ext uri="{9D8B030D-6E8A-4147-A177-3AD203B41FA5}">
                      <a16:colId xmlns:a16="http://schemas.microsoft.com/office/drawing/2014/main" val="4272748863"/>
                    </a:ext>
                  </a:extLst>
                </a:gridCol>
                <a:gridCol w="273269">
                  <a:extLst>
                    <a:ext uri="{9D8B030D-6E8A-4147-A177-3AD203B41FA5}">
                      <a16:colId xmlns:a16="http://schemas.microsoft.com/office/drawing/2014/main" val="836789838"/>
                    </a:ext>
                  </a:extLst>
                </a:gridCol>
                <a:gridCol w="451945">
                  <a:extLst>
                    <a:ext uri="{9D8B030D-6E8A-4147-A177-3AD203B41FA5}">
                      <a16:colId xmlns:a16="http://schemas.microsoft.com/office/drawing/2014/main" val="43331532"/>
                    </a:ext>
                  </a:extLst>
                </a:gridCol>
              </a:tblGrid>
              <a:tr h="0">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Kodu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Adı</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latin typeface="+mn-lt"/>
                          <a:ea typeface="+mn-ea"/>
                          <a:cs typeface="+mn-cs"/>
                        </a:rPr>
                        <a:t>Ders</a:t>
                      </a:r>
                      <a:r>
                        <a:rPr lang="tr-TR" sz="1000" baseline="0" dirty="0" smtClean="0">
                          <a:effectLst/>
                          <a:latin typeface="+mn-lt"/>
                          <a:ea typeface="+mn-ea"/>
                          <a:cs typeface="+mn-cs"/>
                        </a:rPr>
                        <a:t> Türü</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91615545"/>
                  </a:ext>
                </a:extLst>
              </a:tr>
              <a:tr h="0">
                <a:tc>
                  <a:txBody>
                    <a:bodyPr/>
                    <a:lstStyle/>
                    <a:p>
                      <a:pPr marL="0" marR="0">
                        <a:lnSpc>
                          <a:spcPct val="107000"/>
                        </a:lnSpc>
                        <a:spcBef>
                          <a:spcPts val="0"/>
                        </a:spcBef>
                        <a:spcAft>
                          <a:spcPts val="0"/>
                        </a:spcAft>
                      </a:pPr>
                      <a:r>
                        <a:rPr lang="en-US" sz="1000" u="sng" dirty="0">
                          <a:effectLst/>
                          <a:hlinkClick r:id="rId12"/>
                        </a:rPr>
                        <a:t>EM302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Maliyet</a:t>
                      </a:r>
                      <a:r>
                        <a:rPr lang="tr-TR" sz="1000" baseline="0" dirty="0" smtClean="0">
                          <a:effectLst/>
                          <a:latin typeface="+mn-lt"/>
                          <a:ea typeface="+mn-ea"/>
                          <a:cs typeface="+mn-cs"/>
                        </a:rPr>
                        <a:t> Analizi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70387916"/>
                  </a:ext>
                </a:extLst>
              </a:tr>
              <a:tr h="0">
                <a:tc>
                  <a:txBody>
                    <a:bodyPr/>
                    <a:lstStyle/>
                    <a:p>
                      <a:pPr marL="0" marR="0">
                        <a:lnSpc>
                          <a:spcPct val="107000"/>
                        </a:lnSpc>
                        <a:spcBef>
                          <a:spcPts val="0"/>
                        </a:spcBef>
                        <a:spcAft>
                          <a:spcPts val="0"/>
                        </a:spcAft>
                      </a:pPr>
                      <a:r>
                        <a:rPr lang="en-US" sz="1000" u="sng" dirty="0">
                          <a:effectLst/>
                          <a:hlinkClick r:id="rId13"/>
                        </a:rPr>
                        <a:t>EM310</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85686930"/>
                  </a:ext>
                </a:extLst>
              </a:tr>
              <a:tr h="0">
                <a:tc>
                  <a:txBody>
                    <a:bodyPr/>
                    <a:lstStyle/>
                    <a:p>
                      <a:pPr marL="0" marR="0">
                        <a:lnSpc>
                          <a:spcPct val="107000"/>
                        </a:lnSpc>
                        <a:spcBef>
                          <a:spcPts val="0"/>
                        </a:spcBef>
                        <a:spcAft>
                          <a:spcPts val="0"/>
                        </a:spcAft>
                      </a:pPr>
                      <a:r>
                        <a:rPr lang="en-US" sz="1000" u="sng" dirty="0">
                          <a:effectLst/>
                          <a:hlinkClick r:id="rId14"/>
                        </a:rPr>
                        <a:t>EM312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15478037"/>
                  </a:ext>
                </a:extLst>
              </a:tr>
              <a:tr h="0">
                <a:tc>
                  <a:txBody>
                    <a:bodyPr/>
                    <a:lstStyle/>
                    <a:p>
                      <a:pPr marL="0" marR="0">
                        <a:lnSpc>
                          <a:spcPct val="107000"/>
                        </a:lnSpc>
                        <a:spcBef>
                          <a:spcPts val="0"/>
                        </a:spcBef>
                        <a:spcAft>
                          <a:spcPts val="0"/>
                        </a:spcAft>
                      </a:pPr>
                      <a:r>
                        <a:rPr lang="en-US" sz="1000" u="sng" dirty="0">
                          <a:effectLst/>
                          <a:hlinkClick r:id="rId15"/>
                        </a:rPr>
                        <a:t>FS01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Fakülte</a:t>
                      </a:r>
                      <a:r>
                        <a:rPr lang="tr-TR" sz="1000" baseline="0" dirty="0" smtClean="0">
                          <a:effectLst/>
                        </a:rPr>
                        <a:t> Seçmeli Dersler Grubu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57245863"/>
                  </a:ext>
                </a:extLst>
              </a:tr>
              <a:tr h="0">
                <a:tc>
                  <a:txBody>
                    <a:bodyPr/>
                    <a:lstStyle/>
                    <a:p>
                      <a:pPr marL="0" marR="0">
                        <a:lnSpc>
                          <a:spcPct val="107000"/>
                        </a:lnSpc>
                        <a:spcBef>
                          <a:spcPts val="0"/>
                        </a:spcBef>
                        <a:spcAft>
                          <a:spcPts val="0"/>
                        </a:spcAft>
                      </a:pPr>
                      <a:r>
                        <a:rPr lang="en-US" sz="1000" u="sng" dirty="0">
                          <a:effectLst/>
                          <a:hlinkClick r:id="rId16"/>
                        </a:rPr>
                        <a:t>EM306</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Lojistik</a:t>
                      </a:r>
                      <a:r>
                        <a:rPr lang="tr-TR" sz="1000" baseline="0" dirty="0" smtClean="0">
                          <a:effectLst/>
                          <a:latin typeface="+mn-lt"/>
                          <a:ea typeface="+mn-ea"/>
                          <a:cs typeface="+mn-cs"/>
                        </a:rPr>
                        <a:t> Yönetimi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latin typeface="+mn-lt"/>
                          <a:ea typeface="+mn-ea"/>
                          <a:cs typeface="+mn-cs"/>
                        </a:rPr>
                        <a:t>Zorunlu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37822283"/>
                  </a:ext>
                </a:extLst>
              </a:tr>
              <a:tr h="0">
                <a:tc>
                  <a:txBody>
                    <a:bodyPr/>
                    <a:lstStyle/>
                    <a:p>
                      <a:pPr marL="0" marR="0">
                        <a:lnSpc>
                          <a:spcPct val="107000"/>
                        </a:lnSpc>
                        <a:spcBef>
                          <a:spcPts val="0"/>
                        </a:spcBef>
                        <a:spcAft>
                          <a:spcPts val="0"/>
                        </a:spcAft>
                      </a:pPr>
                      <a:r>
                        <a:rPr lang="en-US" sz="1000" u="sng" dirty="0">
                          <a:effectLst/>
                          <a:hlinkClick r:id="rId17"/>
                        </a:rPr>
                        <a:t>EM304</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Yöenylem</a:t>
                      </a:r>
                      <a:r>
                        <a:rPr lang="tr-TR" sz="1000" baseline="0" dirty="0" smtClean="0">
                          <a:effectLst/>
                        </a:rPr>
                        <a:t> Araştırması</a:t>
                      </a:r>
                      <a:r>
                        <a:rPr lang="en-US" sz="1000" dirty="0" smtClean="0">
                          <a:effectLst/>
                        </a:rPr>
                        <a:t> </a:t>
                      </a:r>
                      <a:r>
                        <a:rPr lang="en-US" sz="1000" dirty="0">
                          <a:effectLst/>
                        </a:rPr>
                        <a:t>III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63363124"/>
                  </a:ext>
                </a:extLst>
              </a:tr>
              <a:tr h="0">
                <a:tc>
                  <a:txBody>
                    <a:bodyPr/>
                    <a:lstStyle/>
                    <a:p>
                      <a:pPr marL="0" marR="0">
                        <a:lnSpc>
                          <a:spcPct val="107000"/>
                        </a:lnSpc>
                        <a:spcBef>
                          <a:spcPts val="0"/>
                        </a:spcBef>
                        <a:spcAft>
                          <a:spcPts val="0"/>
                        </a:spcAft>
                      </a:pPr>
                      <a:r>
                        <a:rPr lang="en-US" sz="1000" u="sng" dirty="0">
                          <a:effectLst/>
                          <a:hlinkClick r:id="rId18"/>
                        </a:rPr>
                        <a:t>EM308</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Kalite</a:t>
                      </a:r>
                      <a:r>
                        <a:rPr lang="tr-TR" sz="1000" baseline="0" dirty="0" smtClean="0">
                          <a:effectLst/>
                        </a:rPr>
                        <a:t> Yönetimi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12848678"/>
                  </a:ext>
                </a:extLst>
              </a:tr>
              <a:tr h="0">
                <a:tc gridSpan="3">
                  <a:txBody>
                    <a:bodyPr/>
                    <a:lstStyle/>
                    <a:p>
                      <a:pPr marL="0" marR="0" algn="r">
                        <a:lnSpc>
                          <a:spcPct val="107000"/>
                        </a:lnSpc>
                        <a:spcBef>
                          <a:spcPts val="0"/>
                        </a:spcBef>
                        <a:spcAft>
                          <a:spcPts val="0"/>
                        </a:spcAft>
                      </a:pPr>
                      <a:r>
                        <a:rPr lang="tr-TR" sz="1000" dirty="0" smtClean="0">
                          <a:effectLst/>
                          <a:latin typeface="+mn-lt"/>
                          <a:ea typeface="+mn-ea"/>
                          <a:cs typeface="+mn-cs"/>
                        </a:rPr>
                        <a:t>Toplam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47625" marT="9525" marB="9525"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01341981"/>
                  </a:ext>
                </a:extLst>
              </a:tr>
            </a:tbl>
          </a:graphicData>
        </a:graphic>
      </p:graphicFrame>
      <p:sp>
        <p:nvSpPr>
          <p:cNvPr id="10" name="Text Placeholder 1"/>
          <p:cNvSpPr>
            <a:spLocks noGrp="1"/>
          </p:cNvSpPr>
          <p:nvPr>
            <p:ph type="body" sz="quarter" idx="10"/>
          </p:nvPr>
        </p:nvSpPr>
        <p:spPr>
          <a:xfrm>
            <a:off x="5555886" y="3524813"/>
            <a:ext cx="4112176" cy="290441"/>
          </a:xfrm>
        </p:spPr>
        <p:txBody>
          <a:bodyPr/>
          <a:lstStyle/>
          <a:p>
            <a:pPr algn="ctr"/>
            <a:r>
              <a:rPr lang="tr-TR" b="1" dirty="0" smtClean="0"/>
              <a:t>6. Dönem</a:t>
            </a:r>
            <a:endParaRPr lang="en-US" b="1" dirty="0"/>
          </a:p>
        </p:txBody>
      </p:sp>
      <p:sp>
        <p:nvSpPr>
          <p:cNvPr id="11" name="Text Placeholder 6"/>
          <p:cNvSpPr>
            <a:spLocks noGrp="1"/>
          </p:cNvSpPr>
          <p:nvPr>
            <p:ph type="body" sz="quarter" idx="22"/>
          </p:nvPr>
        </p:nvSpPr>
        <p:spPr>
          <a:xfrm>
            <a:off x="3657599" y="457200"/>
            <a:ext cx="2810063" cy="2606040"/>
          </a:xfrm>
        </p:spPr>
        <p:txBody>
          <a:bodyPr/>
          <a:lstStyle/>
          <a:p>
            <a:pPr algn="ctr"/>
            <a:r>
              <a:rPr lang="tr-TR" sz="2400" b="1" dirty="0" smtClean="0"/>
              <a:t>Endüstri Mühendisliği Bölümü</a:t>
            </a:r>
            <a:endParaRPr lang="en-US" sz="2400" b="1" dirty="0" smtClean="0"/>
          </a:p>
          <a:p>
            <a:pPr algn="ctr"/>
            <a:endParaRPr lang="en-US" sz="2400" b="1" dirty="0"/>
          </a:p>
          <a:p>
            <a:pPr algn="ctr"/>
            <a:r>
              <a:rPr lang="tr-TR" sz="2400" b="1" dirty="0" smtClean="0"/>
              <a:t>Müfredat</a:t>
            </a:r>
            <a:endParaRPr lang="en-US" sz="2400" b="1" dirty="0"/>
          </a:p>
        </p:txBody>
      </p:sp>
    </p:spTree>
    <p:extLst>
      <p:ext uri="{BB962C8B-B14F-4D97-AF65-F5344CB8AC3E}">
        <p14:creationId xmlns:p14="http://schemas.microsoft.com/office/powerpoint/2010/main" val="840979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198" y="3398690"/>
            <a:ext cx="4325009" cy="321972"/>
          </a:xfrm>
        </p:spPr>
        <p:txBody>
          <a:bodyPr/>
          <a:lstStyle/>
          <a:p>
            <a:pPr algn="ctr"/>
            <a:r>
              <a:rPr lang="tr-TR" b="1" dirty="0" smtClean="0"/>
              <a:t>7. Dönem</a:t>
            </a:r>
            <a:endParaRPr lang="en-US" b="1" dirty="0"/>
          </a:p>
        </p:txBody>
      </p:sp>
      <p:pic>
        <p:nvPicPr>
          <p:cNvPr id="6" name="Picture Placeholder 5"/>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graphicFrame>
        <p:nvGraphicFramePr>
          <p:cNvPr id="5" name="Table 4"/>
          <p:cNvGraphicFramePr>
            <a:graphicFrameLocks noGrp="1"/>
          </p:cNvGraphicFramePr>
          <p:nvPr>
            <p:extLst>
              <p:ext uri="{D42A27DB-BD31-4B8C-83A1-F6EECF244321}">
                <p14:modId xmlns:p14="http://schemas.microsoft.com/office/powerpoint/2010/main" val="3594608564"/>
              </p:ext>
            </p:extLst>
          </p:nvPr>
        </p:nvGraphicFramePr>
        <p:xfrm>
          <a:off x="508117" y="4045602"/>
          <a:ext cx="4274090" cy="2473452"/>
        </p:xfrm>
        <a:graphic>
          <a:graphicData uri="http://schemas.openxmlformats.org/drawingml/2006/table">
            <a:tbl>
              <a:tblPr firstRow="1" firstCol="1" bandRow="1">
                <a:tableStyleId>{5C22544A-7EE6-4342-B048-85BDC9FD1C3A}</a:tableStyleId>
              </a:tblPr>
              <a:tblGrid>
                <a:gridCol w="621681">
                  <a:extLst>
                    <a:ext uri="{9D8B030D-6E8A-4147-A177-3AD203B41FA5}">
                      <a16:colId xmlns:a16="http://schemas.microsoft.com/office/drawing/2014/main" val="3676186574"/>
                    </a:ext>
                  </a:extLst>
                </a:gridCol>
                <a:gridCol w="1413705">
                  <a:extLst>
                    <a:ext uri="{9D8B030D-6E8A-4147-A177-3AD203B41FA5}">
                      <a16:colId xmlns:a16="http://schemas.microsoft.com/office/drawing/2014/main" val="3577905602"/>
                    </a:ext>
                  </a:extLst>
                </a:gridCol>
                <a:gridCol w="851338">
                  <a:extLst>
                    <a:ext uri="{9D8B030D-6E8A-4147-A177-3AD203B41FA5}">
                      <a16:colId xmlns:a16="http://schemas.microsoft.com/office/drawing/2014/main" val="3388812449"/>
                    </a:ext>
                  </a:extLst>
                </a:gridCol>
                <a:gridCol w="304800">
                  <a:extLst>
                    <a:ext uri="{9D8B030D-6E8A-4147-A177-3AD203B41FA5}">
                      <a16:colId xmlns:a16="http://schemas.microsoft.com/office/drawing/2014/main" val="1273939447"/>
                    </a:ext>
                  </a:extLst>
                </a:gridCol>
                <a:gridCol w="273269">
                  <a:extLst>
                    <a:ext uri="{9D8B030D-6E8A-4147-A177-3AD203B41FA5}">
                      <a16:colId xmlns:a16="http://schemas.microsoft.com/office/drawing/2014/main" val="1078070749"/>
                    </a:ext>
                  </a:extLst>
                </a:gridCol>
                <a:gridCol w="336331">
                  <a:extLst>
                    <a:ext uri="{9D8B030D-6E8A-4147-A177-3AD203B41FA5}">
                      <a16:colId xmlns:a16="http://schemas.microsoft.com/office/drawing/2014/main" val="1707095928"/>
                    </a:ext>
                  </a:extLst>
                </a:gridCol>
                <a:gridCol w="472966">
                  <a:extLst>
                    <a:ext uri="{9D8B030D-6E8A-4147-A177-3AD203B41FA5}">
                      <a16:colId xmlns:a16="http://schemas.microsoft.com/office/drawing/2014/main" val="800208142"/>
                    </a:ext>
                  </a:extLst>
                </a:gridCol>
              </a:tblGrid>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Adı</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06965674"/>
                  </a:ext>
                </a:extLst>
              </a:tr>
              <a:tr h="0">
                <a:tc>
                  <a:txBody>
                    <a:bodyPr/>
                    <a:lstStyle/>
                    <a:p>
                      <a:pPr marL="0" marR="0">
                        <a:lnSpc>
                          <a:spcPct val="107000"/>
                        </a:lnSpc>
                        <a:spcBef>
                          <a:spcPts val="0"/>
                        </a:spcBef>
                        <a:spcAft>
                          <a:spcPts val="0"/>
                        </a:spcAft>
                      </a:pPr>
                      <a:r>
                        <a:rPr lang="en-US" sz="1000" u="sng" dirty="0">
                          <a:effectLst/>
                          <a:hlinkClick r:id="rId3"/>
                        </a:rPr>
                        <a:t>EM405</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Karar</a:t>
                      </a:r>
                      <a:r>
                        <a:rPr lang="tr-TR" sz="1000" baseline="0" dirty="0" smtClean="0">
                          <a:effectLst/>
                          <a:latin typeface="+mn-lt"/>
                          <a:ea typeface="+mn-ea"/>
                          <a:cs typeface="+mn-cs"/>
                        </a:rPr>
                        <a:t> Teorisi ve Analizi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29210234"/>
                  </a:ext>
                </a:extLst>
              </a:tr>
              <a:tr h="0">
                <a:tc>
                  <a:txBody>
                    <a:bodyPr/>
                    <a:lstStyle/>
                    <a:p>
                      <a:pPr marL="0" marR="0">
                        <a:lnSpc>
                          <a:spcPct val="107000"/>
                        </a:lnSpc>
                        <a:spcBef>
                          <a:spcPts val="0"/>
                        </a:spcBef>
                        <a:spcAft>
                          <a:spcPts val="0"/>
                        </a:spcAft>
                      </a:pPr>
                      <a:r>
                        <a:rPr lang="en-US" sz="1000" u="sng" dirty="0">
                          <a:effectLst/>
                          <a:hlinkClick r:id="rId4"/>
                        </a:rPr>
                        <a:t>EM409</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31952113"/>
                  </a:ext>
                </a:extLst>
              </a:tr>
              <a:tr h="0">
                <a:tc>
                  <a:txBody>
                    <a:bodyPr/>
                    <a:lstStyle/>
                    <a:p>
                      <a:pPr marL="0" marR="0">
                        <a:lnSpc>
                          <a:spcPct val="107000"/>
                        </a:lnSpc>
                        <a:spcBef>
                          <a:spcPts val="0"/>
                        </a:spcBef>
                        <a:spcAft>
                          <a:spcPts val="0"/>
                        </a:spcAft>
                      </a:pPr>
                      <a:r>
                        <a:rPr lang="en-US" sz="1000" u="sng" dirty="0">
                          <a:effectLst/>
                          <a:hlinkClick r:id="rId5"/>
                        </a:rPr>
                        <a:t>EM411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 </a:t>
                      </a:r>
                      <a:r>
                        <a:rPr lang="en-US" sz="1000" dirty="0" smtClean="0">
                          <a:effectLst/>
                        </a:rPr>
                        <a:t>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22171848"/>
                  </a:ext>
                </a:extLst>
              </a:tr>
              <a:tr h="0">
                <a:tc>
                  <a:txBody>
                    <a:bodyPr/>
                    <a:lstStyle/>
                    <a:p>
                      <a:pPr marL="0" marR="0">
                        <a:lnSpc>
                          <a:spcPct val="107000"/>
                        </a:lnSpc>
                        <a:spcBef>
                          <a:spcPts val="0"/>
                        </a:spcBef>
                        <a:spcAft>
                          <a:spcPts val="0"/>
                        </a:spcAft>
                      </a:pPr>
                      <a:r>
                        <a:rPr lang="en-US" sz="1000" u="sng" dirty="0">
                          <a:effectLst/>
                          <a:hlinkClick r:id="rId6"/>
                        </a:rPr>
                        <a:t>EM413</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78325908"/>
                  </a:ext>
                </a:extLst>
              </a:tr>
              <a:tr h="0">
                <a:tc>
                  <a:txBody>
                    <a:bodyPr/>
                    <a:lstStyle/>
                    <a:p>
                      <a:pPr marL="0" marR="0">
                        <a:lnSpc>
                          <a:spcPct val="107000"/>
                        </a:lnSpc>
                        <a:spcBef>
                          <a:spcPts val="0"/>
                        </a:spcBef>
                        <a:spcAft>
                          <a:spcPts val="0"/>
                        </a:spcAft>
                      </a:pPr>
                      <a:r>
                        <a:rPr lang="en-US" sz="1000" u="sng" dirty="0">
                          <a:effectLst/>
                          <a:hlinkClick r:id="rId7"/>
                        </a:rPr>
                        <a:t>EM403</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Tesis</a:t>
                      </a:r>
                      <a:r>
                        <a:rPr lang="tr-TR" sz="1000" baseline="0" dirty="0" smtClean="0">
                          <a:effectLst/>
                          <a:latin typeface="+mn-lt"/>
                          <a:ea typeface="+mn-ea"/>
                          <a:cs typeface="+mn-cs"/>
                        </a:rPr>
                        <a:t> Yeri Seçimi ve Tasarımı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33502074"/>
                  </a:ext>
                </a:extLst>
              </a:tr>
              <a:tr h="0">
                <a:tc>
                  <a:txBody>
                    <a:bodyPr/>
                    <a:lstStyle/>
                    <a:p>
                      <a:pPr marL="0" marR="0">
                        <a:lnSpc>
                          <a:spcPct val="107000"/>
                        </a:lnSpc>
                        <a:spcBef>
                          <a:spcPts val="0"/>
                        </a:spcBef>
                        <a:spcAft>
                          <a:spcPts val="0"/>
                        </a:spcAft>
                      </a:pPr>
                      <a:r>
                        <a:rPr lang="en-US" sz="1000" u="sng" dirty="0">
                          <a:effectLst/>
                          <a:hlinkClick r:id="rId8"/>
                        </a:rPr>
                        <a:t>EM401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Mezuniyet</a:t>
                      </a:r>
                      <a:r>
                        <a:rPr lang="tr-TR" sz="1000" baseline="0" dirty="0" smtClean="0">
                          <a:effectLst/>
                        </a:rPr>
                        <a:t> Çalışması</a:t>
                      </a:r>
                      <a:r>
                        <a:rPr lang="en-US" sz="1000" dirty="0" smtClean="0">
                          <a:effectLst/>
                        </a:rPr>
                        <a:t> </a:t>
                      </a:r>
                      <a:r>
                        <a:rPr lang="en-US" sz="1000" dirty="0">
                          <a:effectLst/>
                        </a:rPr>
                        <a:t>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11585969"/>
                  </a:ext>
                </a:extLst>
              </a:tr>
              <a:tr h="0">
                <a:tc>
                  <a:txBody>
                    <a:bodyPr/>
                    <a:lstStyle/>
                    <a:p>
                      <a:pPr marL="0" marR="0">
                        <a:lnSpc>
                          <a:spcPct val="107000"/>
                        </a:lnSpc>
                        <a:spcBef>
                          <a:spcPts val="0"/>
                        </a:spcBef>
                        <a:spcAft>
                          <a:spcPts val="0"/>
                        </a:spcAft>
                      </a:pPr>
                      <a:r>
                        <a:rPr lang="en-US" sz="1000" u="sng" dirty="0">
                          <a:effectLst/>
                          <a:hlinkClick r:id="rId9"/>
                        </a:rPr>
                        <a:t>EMS2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Staj</a:t>
                      </a:r>
                      <a:r>
                        <a:rPr lang="en-US" sz="1000" dirty="0" smtClean="0">
                          <a:effectLst/>
                        </a:rPr>
                        <a:t> </a:t>
                      </a: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a:effectLst/>
                        </a:rPr>
                        <a:t>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36537475"/>
                  </a:ext>
                </a:extLst>
              </a:tr>
              <a:tr h="0">
                <a:tc>
                  <a:txBody>
                    <a:bodyPr/>
                    <a:lstStyle/>
                    <a:p>
                      <a:pPr marL="0" marR="0">
                        <a:lnSpc>
                          <a:spcPct val="107000"/>
                        </a:lnSpc>
                        <a:spcBef>
                          <a:spcPts val="0"/>
                        </a:spcBef>
                        <a:spcAft>
                          <a:spcPts val="0"/>
                        </a:spcAft>
                      </a:pPr>
                      <a:r>
                        <a:rPr lang="en-US" sz="1000" u="sng" dirty="0">
                          <a:effectLst/>
                          <a:hlinkClick r:id="rId10"/>
                        </a:rPr>
                        <a:t>EM407</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en-US" sz="1000" dirty="0">
                          <a:effectLst/>
                        </a:rPr>
                        <a:t>İstatistiksel Proses Kontrol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05540286"/>
                  </a:ext>
                </a:extLst>
              </a:tr>
              <a:tr h="0">
                <a:tc gridSpan="3">
                  <a:txBody>
                    <a:bodyPr/>
                    <a:lstStyle/>
                    <a:p>
                      <a:pPr marL="0" marR="0" algn="r">
                        <a:lnSpc>
                          <a:spcPct val="107000"/>
                        </a:lnSpc>
                        <a:spcBef>
                          <a:spcPts val="0"/>
                        </a:spcBef>
                        <a:spcAft>
                          <a:spcPts val="0"/>
                        </a:spcAft>
                      </a:pPr>
                      <a:r>
                        <a:rPr lang="tr-TR" sz="1000" dirty="0" smtClean="0">
                          <a:effectLst/>
                          <a:latin typeface="+mn-lt"/>
                          <a:ea typeface="+mn-ea"/>
                          <a:cs typeface="+mn-cs"/>
                        </a:rPr>
                        <a:t>Toplam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47625" marT="9525" marB="9525"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17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00016684"/>
                  </a:ext>
                </a:extLst>
              </a:tr>
            </a:tbl>
          </a:graphicData>
        </a:graphic>
      </p:graphicFrame>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768548216"/>
              </p:ext>
            </p:extLst>
          </p:nvPr>
        </p:nvGraphicFramePr>
        <p:xfrm>
          <a:off x="5419252" y="4045602"/>
          <a:ext cx="4248810" cy="1764030"/>
        </p:xfrm>
        <a:graphic>
          <a:graphicData uri="http://schemas.openxmlformats.org/drawingml/2006/table">
            <a:tbl>
              <a:tblPr firstRow="1" firstCol="1" bandRow="1">
                <a:tableStyleId>{5C22544A-7EE6-4342-B048-85BDC9FD1C3A}</a:tableStyleId>
              </a:tblPr>
              <a:tblGrid>
                <a:gridCol w="625149">
                  <a:extLst>
                    <a:ext uri="{9D8B030D-6E8A-4147-A177-3AD203B41FA5}">
                      <a16:colId xmlns:a16="http://schemas.microsoft.com/office/drawing/2014/main" val="166561463"/>
                    </a:ext>
                  </a:extLst>
                </a:gridCol>
                <a:gridCol w="1237813">
                  <a:extLst>
                    <a:ext uri="{9D8B030D-6E8A-4147-A177-3AD203B41FA5}">
                      <a16:colId xmlns:a16="http://schemas.microsoft.com/office/drawing/2014/main" val="772046303"/>
                    </a:ext>
                  </a:extLst>
                </a:gridCol>
                <a:gridCol w="798786">
                  <a:extLst>
                    <a:ext uri="{9D8B030D-6E8A-4147-A177-3AD203B41FA5}">
                      <a16:colId xmlns:a16="http://schemas.microsoft.com/office/drawing/2014/main" val="3360324740"/>
                    </a:ext>
                  </a:extLst>
                </a:gridCol>
                <a:gridCol w="346841">
                  <a:extLst>
                    <a:ext uri="{9D8B030D-6E8A-4147-A177-3AD203B41FA5}">
                      <a16:colId xmlns:a16="http://schemas.microsoft.com/office/drawing/2014/main" val="3501738637"/>
                    </a:ext>
                  </a:extLst>
                </a:gridCol>
                <a:gridCol w="399393">
                  <a:extLst>
                    <a:ext uri="{9D8B030D-6E8A-4147-A177-3AD203B41FA5}">
                      <a16:colId xmlns:a16="http://schemas.microsoft.com/office/drawing/2014/main" val="1266057860"/>
                    </a:ext>
                  </a:extLst>
                </a:gridCol>
                <a:gridCol w="304800">
                  <a:extLst>
                    <a:ext uri="{9D8B030D-6E8A-4147-A177-3AD203B41FA5}">
                      <a16:colId xmlns:a16="http://schemas.microsoft.com/office/drawing/2014/main" val="1458044079"/>
                    </a:ext>
                  </a:extLst>
                </a:gridCol>
                <a:gridCol w="536028">
                  <a:extLst>
                    <a:ext uri="{9D8B030D-6E8A-4147-A177-3AD203B41FA5}">
                      <a16:colId xmlns:a16="http://schemas.microsoft.com/office/drawing/2014/main" val="665009338"/>
                    </a:ext>
                  </a:extLst>
                </a:gridCol>
              </a:tblGrid>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Adı</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latin typeface="+mn-lt"/>
                          <a:ea typeface="+mn-ea"/>
                          <a:cs typeface="+mn-cs"/>
                        </a:rPr>
                        <a:t>Ders</a:t>
                      </a:r>
                      <a:r>
                        <a:rPr lang="tr-TR" sz="1000" baseline="0" dirty="0" smtClean="0">
                          <a:effectLst/>
                          <a:latin typeface="+mn-lt"/>
                          <a:ea typeface="+mn-ea"/>
                          <a:cs typeface="+mn-cs"/>
                        </a:rPr>
                        <a:t> Türü</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latin typeface="+mn-lt"/>
                          <a:ea typeface="+mn-ea"/>
                          <a:cs typeface="+mn-cs"/>
                        </a:rPr>
                        <a:t>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57456560"/>
                  </a:ext>
                </a:extLst>
              </a:tr>
              <a:tr h="0">
                <a:tc>
                  <a:txBody>
                    <a:bodyPr/>
                    <a:lstStyle/>
                    <a:p>
                      <a:pPr marL="0" marR="0">
                        <a:lnSpc>
                          <a:spcPct val="107000"/>
                        </a:lnSpc>
                        <a:spcBef>
                          <a:spcPts val="0"/>
                        </a:spcBef>
                        <a:spcAft>
                          <a:spcPts val="0"/>
                        </a:spcAft>
                      </a:pPr>
                      <a:r>
                        <a:rPr lang="en-US" sz="1000" u="sng" dirty="0">
                          <a:effectLst/>
                          <a:hlinkClick r:id="rId12"/>
                        </a:rPr>
                        <a:t>EM406</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02424899"/>
                  </a:ext>
                </a:extLst>
              </a:tr>
              <a:tr h="0">
                <a:tc>
                  <a:txBody>
                    <a:bodyPr/>
                    <a:lstStyle/>
                    <a:p>
                      <a:pPr marL="0" marR="0">
                        <a:lnSpc>
                          <a:spcPct val="107000"/>
                        </a:lnSpc>
                        <a:spcBef>
                          <a:spcPts val="0"/>
                        </a:spcBef>
                        <a:spcAft>
                          <a:spcPts val="0"/>
                        </a:spcAft>
                      </a:pPr>
                      <a:r>
                        <a:rPr lang="en-US" sz="1000" u="sng" dirty="0">
                          <a:effectLst/>
                          <a:hlinkClick r:id="rId13"/>
                        </a:rPr>
                        <a:t>EM408</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11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latin typeface="+mn-lt"/>
                          <a:ea typeface="+mn-ea"/>
                          <a:cs typeface="+mn-cs"/>
                        </a:rPr>
                        <a:t>Seçmeli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45874815"/>
                  </a:ext>
                </a:extLst>
              </a:tr>
              <a:tr h="0">
                <a:tc>
                  <a:txBody>
                    <a:bodyPr/>
                    <a:lstStyle/>
                    <a:p>
                      <a:pPr marL="0" marR="0">
                        <a:lnSpc>
                          <a:spcPct val="107000"/>
                        </a:lnSpc>
                        <a:spcBef>
                          <a:spcPts val="0"/>
                        </a:spcBef>
                        <a:spcAft>
                          <a:spcPts val="0"/>
                        </a:spcAft>
                      </a:pPr>
                      <a:r>
                        <a:rPr lang="en-US" sz="1000" u="sng" dirty="0">
                          <a:effectLst/>
                          <a:hlinkClick r:id="rId14"/>
                        </a:rPr>
                        <a:t>EM410</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12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50892058"/>
                  </a:ext>
                </a:extLst>
              </a:tr>
              <a:tr h="0">
                <a:tc>
                  <a:txBody>
                    <a:bodyPr/>
                    <a:lstStyle/>
                    <a:p>
                      <a:pPr marL="0" marR="0">
                        <a:lnSpc>
                          <a:spcPct val="107000"/>
                        </a:lnSpc>
                        <a:spcBef>
                          <a:spcPts val="0"/>
                        </a:spcBef>
                        <a:spcAft>
                          <a:spcPts val="0"/>
                        </a:spcAft>
                      </a:pPr>
                      <a:r>
                        <a:rPr lang="en-US" sz="1000" u="sng" dirty="0">
                          <a:effectLst/>
                          <a:hlinkClick r:id="rId15"/>
                        </a:rPr>
                        <a:t>EM402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Mezuniyet</a:t>
                      </a:r>
                      <a:r>
                        <a:rPr lang="tr-TR" sz="1000" baseline="0" dirty="0" smtClean="0">
                          <a:effectLst/>
                        </a:rPr>
                        <a:t> Çalışması</a:t>
                      </a:r>
                      <a:r>
                        <a:rPr lang="en-US" sz="1000" dirty="0" smtClean="0">
                          <a:effectLst/>
                        </a:rPr>
                        <a:t> </a:t>
                      </a:r>
                      <a:r>
                        <a:rPr lang="en-US" sz="1000" dirty="0">
                          <a:effectLst/>
                        </a:rPr>
                        <a:t>II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01571568"/>
                  </a:ext>
                </a:extLst>
              </a:tr>
              <a:tr h="0">
                <a:tc>
                  <a:txBody>
                    <a:bodyPr/>
                    <a:lstStyle/>
                    <a:p>
                      <a:pPr marL="0" marR="0">
                        <a:lnSpc>
                          <a:spcPct val="107000"/>
                        </a:lnSpc>
                        <a:spcBef>
                          <a:spcPts val="0"/>
                        </a:spcBef>
                        <a:spcAft>
                          <a:spcPts val="0"/>
                        </a:spcAft>
                      </a:pPr>
                      <a:r>
                        <a:rPr lang="en-US" sz="1000" u="sng" dirty="0">
                          <a:effectLst/>
                          <a:hlinkClick r:id="rId16"/>
                        </a:rPr>
                        <a:t>EM404</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İş</a:t>
                      </a:r>
                      <a:r>
                        <a:rPr lang="tr-TR" sz="1000" baseline="0" dirty="0" smtClean="0">
                          <a:effectLst/>
                        </a:rPr>
                        <a:t> Sağlığı ve Güvenliği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Zorunlu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12817061"/>
                  </a:ext>
                </a:extLst>
              </a:tr>
              <a:tr h="0">
                <a:tc gridSpan="3">
                  <a:txBody>
                    <a:bodyPr/>
                    <a:lstStyle/>
                    <a:p>
                      <a:pPr marL="0" marR="0" algn="r">
                        <a:lnSpc>
                          <a:spcPct val="107000"/>
                        </a:lnSpc>
                        <a:spcBef>
                          <a:spcPts val="0"/>
                        </a:spcBef>
                        <a:spcAft>
                          <a:spcPts val="0"/>
                        </a:spcAft>
                      </a:pPr>
                      <a:r>
                        <a:rPr lang="en-US" sz="1000" dirty="0" smtClean="0">
                          <a:effectLst/>
                        </a:rPr>
                        <a:t>To</a:t>
                      </a:r>
                      <a:r>
                        <a:rPr lang="tr-TR" sz="1000" dirty="0" smtClean="0">
                          <a:effectLst/>
                        </a:rPr>
                        <a:t>plam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47625" marT="9525" marB="9525"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12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2451826"/>
                  </a:ext>
                </a:extLst>
              </a:tr>
            </a:tbl>
          </a:graphicData>
        </a:graphic>
      </p:graphicFrame>
      <p:sp>
        <p:nvSpPr>
          <p:cNvPr id="10" name="Text Placeholder 1"/>
          <p:cNvSpPr>
            <a:spLocks noGrp="1"/>
          </p:cNvSpPr>
          <p:nvPr>
            <p:ph type="body" sz="quarter" idx="10"/>
          </p:nvPr>
        </p:nvSpPr>
        <p:spPr>
          <a:xfrm>
            <a:off x="5419252" y="3398690"/>
            <a:ext cx="4248810" cy="321972"/>
          </a:xfrm>
        </p:spPr>
        <p:txBody>
          <a:bodyPr/>
          <a:lstStyle/>
          <a:p>
            <a:pPr algn="ctr"/>
            <a:r>
              <a:rPr lang="tr-TR" b="1" dirty="0" smtClean="0"/>
              <a:t>8. Dönem</a:t>
            </a:r>
            <a:endParaRPr lang="en-US" b="1" dirty="0"/>
          </a:p>
        </p:txBody>
      </p:sp>
      <p:sp>
        <p:nvSpPr>
          <p:cNvPr id="11" name="Text Placeholder 6"/>
          <p:cNvSpPr>
            <a:spLocks noGrp="1"/>
          </p:cNvSpPr>
          <p:nvPr>
            <p:ph type="body" sz="quarter" idx="22"/>
          </p:nvPr>
        </p:nvSpPr>
        <p:spPr>
          <a:xfrm>
            <a:off x="3657599" y="457200"/>
            <a:ext cx="2810063" cy="2606040"/>
          </a:xfrm>
        </p:spPr>
        <p:txBody>
          <a:bodyPr/>
          <a:lstStyle/>
          <a:p>
            <a:pPr algn="ctr"/>
            <a:r>
              <a:rPr lang="tr-TR" sz="2400" b="1" dirty="0" smtClean="0"/>
              <a:t>Endüstri Mühendisliği Bölümü</a:t>
            </a:r>
            <a:endParaRPr lang="en-US" sz="2400" b="1" dirty="0" smtClean="0"/>
          </a:p>
          <a:p>
            <a:pPr algn="ctr"/>
            <a:endParaRPr lang="en-US" sz="2400" b="1" dirty="0"/>
          </a:p>
          <a:p>
            <a:pPr algn="ctr"/>
            <a:r>
              <a:rPr lang="tr-TR" sz="2400" b="1" dirty="0" smtClean="0"/>
              <a:t>Müfredat</a:t>
            </a:r>
            <a:endParaRPr lang="en-US" sz="2400" b="1" dirty="0"/>
          </a:p>
        </p:txBody>
      </p:sp>
    </p:spTree>
    <p:extLst>
      <p:ext uri="{BB962C8B-B14F-4D97-AF65-F5344CB8AC3E}">
        <p14:creationId xmlns:p14="http://schemas.microsoft.com/office/powerpoint/2010/main" val="2142207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2"/>
          </p:nvPr>
        </p:nvSpPr>
        <p:spPr>
          <a:xfrm>
            <a:off x="3657599" y="457200"/>
            <a:ext cx="2810063" cy="2606040"/>
          </a:xfrm>
        </p:spPr>
        <p:txBody>
          <a:bodyPr/>
          <a:lstStyle/>
          <a:p>
            <a:pPr algn="ctr"/>
            <a:r>
              <a:rPr lang="tr-TR" sz="2400" b="1" dirty="0" smtClean="0"/>
              <a:t>Endüstri Mühendisliği Bölümü</a:t>
            </a:r>
            <a:endParaRPr lang="en-US" sz="2400" b="1" dirty="0" smtClean="0"/>
          </a:p>
          <a:p>
            <a:pPr algn="ctr"/>
            <a:endParaRPr lang="en-US" sz="2400" b="1" dirty="0"/>
          </a:p>
          <a:p>
            <a:pPr algn="ctr"/>
            <a:r>
              <a:rPr lang="tr-TR" sz="2400" b="1" dirty="0" smtClean="0"/>
              <a:t>Seçmeli</a:t>
            </a:r>
            <a:r>
              <a:rPr lang="tr-TR" sz="2400" b="1" dirty="0"/>
              <a:t> </a:t>
            </a:r>
            <a:r>
              <a:rPr lang="tr-TR" sz="2400" b="1" dirty="0" smtClean="0"/>
              <a:t>Dersler</a:t>
            </a:r>
          </a:p>
        </p:txBody>
      </p:sp>
      <p:pic>
        <p:nvPicPr>
          <p:cNvPr id="21" name="Picture Placeholder 20"/>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graphicFrame>
        <p:nvGraphicFramePr>
          <p:cNvPr id="18" name="Table 17"/>
          <p:cNvGraphicFramePr>
            <a:graphicFrameLocks noGrp="1"/>
          </p:cNvGraphicFramePr>
          <p:nvPr>
            <p:extLst>
              <p:ext uri="{D42A27DB-BD31-4B8C-83A1-F6EECF244321}">
                <p14:modId xmlns:p14="http://schemas.microsoft.com/office/powerpoint/2010/main" val="580758706"/>
              </p:ext>
            </p:extLst>
          </p:nvPr>
        </p:nvGraphicFramePr>
        <p:xfrm>
          <a:off x="457199" y="3245736"/>
          <a:ext cx="3788980" cy="1217676"/>
        </p:xfrm>
        <a:graphic>
          <a:graphicData uri="http://schemas.openxmlformats.org/drawingml/2006/table">
            <a:tbl>
              <a:tblPr firstRow="1" firstCol="1" bandRow="1">
                <a:tableStyleId>{5C22544A-7EE6-4342-B048-85BDC9FD1C3A}</a:tableStyleId>
              </a:tblPr>
              <a:tblGrid>
                <a:gridCol w="624997">
                  <a:extLst>
                    <a:ext uri="{9D8B030D-6E8A-4147-A177-3AD203B41FA5}">
                      <a16:colId xmlns:a16="http://schemas.microsoft.com/office/drawing/2014/main" val="1691459320"/>
                    </a:ext>
                  </a:extLst>
                </a:gridCol>
                <a:gridCol w="1072425">
                  <a:extLst>
                    <a:ext uri="{9D8B030D-6E8A-4147-A177-3AD203B41FA5}">
                      <a16:colId xmlns:a16="http://schemas.microsoft.com/office/drawing/2014/main" val="337646295"/>
                    </a:ext>
                  </a:extLst>
                </a:gridCol>
                <a:gridCol w="578069">
                  <a:extLst>
                    <a:ext uri="{9D8B030D-6E8A-4147-A177-3AD203B41FA5}">
                      <a16:colId xmlns:a16="http://schemas.microsoft.com/office/drawing/2014/main" val="2822441164"/>
                    </a:ext>
                  </a:extLst>
                </a:gridCol>
                <a:gridCol w="325820">
                  <a:extLst>
                    <a:ext uri="{9D8B030D-6E8A-4147-A177-3AD203B41FA5}">
                      <a16:colId xmlns:a16="http://schemas.microsoft.com/office/drawing/2014/main" val="2360674706"/>
                    </a:ext>
                  </a:extLst>
                </a:gridCol>
                <a:gridCol w="273269">
                  <a:extLst>
                    <a:ext uri="{9D8B030D-6E8A-4147-A177-3AD203B41FA5}">
                      <a16:colId xmlns:a16="http://schemas.microsoft.com/office/drawing/2014/main" val="4239510436"/>
                    </a:ext>
                  </a:extLst>
                </a:gridCol>
                <a:gridCol w="336331">
                  <a:extLst>
                    <a:ext uri="{9D8B030D-6E8A-4147-A177-3AD203B41FA5}">
                      <a16:colId xmlns:a16="http://schemas.microsoft.com/office/drawing/2014/main" val="1766551451"/>
                    </a:ext>
                  </a:extLst>
                </a:gridCol>
                <a:gridCol w="578069">
                  <a:extLst>
                    <a:ext uri="{9D8B030D-6E8A-4147-A177-3AD203B41FA5}">
                      <a16:colId xmlns:a16="http://schemas.microsoft.com/office/drawing/2014/main" val="702477999"/>
                    </a:ext>
                  </a:extLst>
                </a:gridCol>
              </a:tblGrid>
              <a:tr h="0">
                <a:tc gridSpan="7">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1062336"/>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62257233"/>
                  </a:ext>
                </a:extLst>
              </a:tr>
              <a:tr h="0">
                <a:tc>
                  <a:txBody>
                    <a:bodyPr/>
                    <a:lstStyle/>
                    <a:p>
                      <a:pPr marL="0" marR="0">
                        <a:lnSpc>
                          <a:spcPct val="107000"/>
                        </a:lnSpc>
                        <a:spcBef>
                          <a:spcPts val="0"/>
                        </a:spcBef>
                        <a:spcAft>
                          <a:spcPts val="0"/>
                        </a:spcAft>
                      </a:pPr>
                      <a:r>
                        <a:rPr lang="en-US" sz="1000" u="sng" dirty="0">
                          <a:effectLst/>
                          <a:hlinkClick r:id="rId3"/>
                        </a:rPr>
                        <a:t>EM2111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en-US" sz="1000" dirty="0" smtClean="0">
                          <a:effectLst/>
                        </a:rPr>
                        <a:t>Tag</a:t>
                      </a:r>
                      <a:r>
                        <a:rPr lang="tr-TR" sz="1000" dirty="0" smtClean="0">
                          <a:effectLst/>
                        </a:rPr>
                        <a:t>uchi</a:t>
                      </a:r>
                      <a:r>
                        <a:rPr lang="tr-TR" sz="1000" baseline="0" dirty="0" smtClean="0">
                          <a:effectLst/>
                        </a:rPr>
                        <a:t> Deney Tasarımı </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31826395"/>
                  </a:ext>
                </a:extLst>
              </a:tr>
              <a:tr h="0">
                <a:tc>
                  <a:txBody>
                    <a:bodyPr/>
                    <a:lstStyle/>
                    <a:p>
                      <a:pPr marL="0" marR="0">
                        <a:lnSpc>
                          <a:spcPct val="107000"/>
                        </a:lnSpc>
                        <a:spcBef>
                          <a:spcPts val="0"/>
                        </a:spcBef>
                        <a:spcAft>
                          <a:spcPts val="0"/>
                        </a:spcAft>
                      </a:pPr>
                      <a:r>
                        <a:rPr lang="en-US" sz="1000" u="sng" dirty="0">
                          <a:effectLst/>
                          <a:hlinkClick r:id="rId4"/>
                        </a:rPr>
                        <a:t>EM2112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Sezgisel</a:t>
                      </a:r>
                      <a:r>
                        <a:rPr lang="tr-TR" sz="1000" baseline="0" dirty="0" smtClean="0">
                          <a:effectLst/>
                        </a:rPr>
                        <a:t> Optimizasyon</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25623117"/>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80638209"/>
              </p:ext>
            </p:extLst>
          </p:nvPr>
        </p:nvGraphicFramePr>
        <p:xfrm>
          <a:off x="457199" y="5101420"/>
          <a:ext cx="3810001" cy="1744980"/>
        </p:xfrm>
        <a:graphic>
          <a:graphicData uri="http://schemas.openxmlformats.org/drawingml/2006/table">
            <a:tbl>
              <a:tblPr firstRow="1" firstCol="1" bandRow="1">
                <a:tableStyleId>{5C22544A-7EE6-4342-B048-85BDC9FD1C3A}</a:tableStyleId>
              </a:tblPr>
              <a:tblGrid>
                <a:gridCol w="749148">
                  <a:extLst>
                    <a:ext uri="{9D8B030D-6E8A-4147-A177-3AD203B41FA5}">
                      <a16:colId xmlns:a16="http://schemas.microsoft.com/office/drawing/2014/main" val="218790153"/>
                    </a:ext>
                  </a:extLst>
                </a:gridCol>
                <a:gridCol w="1190012">
                  <a:extLst>
                    <a:ext uri="{9D8B030D-6E8A-4147-A177-3AD203B41FA5}">
                      <a16:colId xmlns:a16="http://schemas.microsoft.com/office/drawing/2014/main" val="3211427914"/>
                    </a:ext>
                  </a:extLst>
                </a:gridCol>
                <a:gridCol w="651641">
                  <a:extLst>
                    <a:ext uri="{9D8B030D-6E8A-4147-A177-3AD203B41FA5}">
                      <a16:colId xmlns:a16="http://schemas.microsoft.com/office/drawing/2014/main" val="5214774"/>
                    </a:ext>
                  </a:extLst>
                </a:gridCol>
                <a:gridCol w="262759">
                  <a:extLst>
                    <a:ext uri="{9D8B030D-6E8A-4147-A177-3AD203B41FA5}">
                      <a16:colId xmlns:a16="http://schemas.microsoft.com/office/drawing/2014/main" val="1949081952"/>
                    </a:ext>
                  </a:extLst>
                </a:gridCol>
                <a:gridCol w="210207">
                  <a:extLst>
                    <a:ext uri="{9D8B030D-6E8A-4147-A177-3AD203B41FA5}">
                      <a16:colId xmlns:a16="http://schemas.microsoft.com/office/drawing/2014/main" val="691252431"/>
                    </a:ext>
                  </a:extLst>
                </a:gridCol>
                <a:gridCol w="273268">
                  <a:extLst>
                    <a:ext uri="{9D8B030D-6E8A-4147-A177-3AD203B41FA5}">
                      <a16:colId xmlns:a16="http://schemas.microsoft.com/office/drawing/2014/main" val="410947116"/>
                    </a:ext>
                  </a:extLst>
                </a:gridCol>
                <a:gridCol w="472966">
                  <a:extLst>
                    <a:ext uri="{9D8B030D-6E8A-4147-A177-3AD203B41FA5}">
                      <a16:colId xmlns:a16="http://schemas.microsoft.com/office/drawing/2014/main" val="1224478232"/>
                    </a:ext>
                  </a:extLst>
                </a:gridCol>
              </a:tblGrid>
              <a:tr h="0">
                <a:tc gridSpan="7">
                  <a:txBody>
                    <a:bodyPr/>
                    <a:lstStyle/>
                    <a:p>
                      <a:pPr marL="0" marR="0">
                        <a:lnSpc>
                          <a:spcPct val="107000"/>
                        </a:lnSpc>
                        <a:spcBef>
                          <a:spcPts val="0"/>
                        </a:spcBef>
                        <a:spcAft>
                          <a:spcPts val="0"/>
                        </a:spcAft>
                      </a:pPr>
                      <a:r>
                        <a:rPr lang="tr-TR" sz="1000" dirty="0" smtClean="0">
                          <a:effectLst/>
                        </a:rPr>
                        <a:t>Üniversite</a:t>
                      </a:r>
                      <a:r>
                        <a:rPr lang="tr-TR" sz="1000" baseline="0" dirty="0" smtClean="0">
                          <a:effectLst/>
                        </a:rPr>
                        <a:t> Seçmeli Dersler Grubu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4272838"/>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1377056"/>
                  </a:ext>
                </a:extLst>
              </a:tr>
              <a:tr h="0">
                <a:tc>
                  <a:txBody>
                    <a:bodyPr/>
                    <a:lstStyle/>
                    <a:p>
                      <a:pPr marL="0" marR="0">
                        <a:lnSpc>
                          <a:spcPct val="107000"/>
                        </a:lnSpc>
                        <a:spcBef>
                          <a:spcPts val="0"/>
                        </a:spcBef>
                        <a:spcAft>
                          <a:spcPts val="0"/>
                        </a:spcAft>
                      </a:pPr>
                      <a:r>
                        <a:rPr lang="en-US" sz="1000" u="sng" dirty="0">
                          <a:effectLst/>
                          <a:hlinkClick r:id="rId5"/>
                        </a:rPr>
                        <a:t>ÜS0104.1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Risk</a:t>
                      </a:r>
                      <a:r>
                        <a:rPr lang="tr-TR" sz="1000" baseline="0" dirty="0" smtClean="0">
                          <a:effectLst/>
                        </a:rPr>
                        <a:t> Analizi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tr-TR" sz="1000" dirty="0" smtClean="0">
                          <a:effectLst/>
                        </a:rPr>
                        <a:t>Seçmeli</a:t>
                      </a:r>
                      <a:endParaRPr lang="en-US" sz="1000" dirty="0"/>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66272595"/>
                  </a:ext>
                </a:extLst>
              </a:tr>
              <a:tr h="0">
                <a:tc>
                  <a:txBody>
                    <a:bodyPr/>
                    <a:lstStyle/>
                    <a:p>
                      <a:pPr marL="0" marR="0">
                        <a:lnSpc>
                          <a:spcPct val="107000"/>
                        </a:lnSpc>
                        <a:spcBef>
                          <a:spcPts val="0"/>
                        </a:spcBef>
                        <a:spcAft>
                          <a:spcPts val="0"/>
                        </a:spcAft>
                      </a:pPr>
                      <a:r>
                        <a:rPr lang="en-US" sz="1000" u="sng" dirty="0">
                          <a:effectLst/>
                          <a:hlinkClick r:id="rId6"/>
                        </a:rPr>
                        <a:t>ÜS0104.2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Stratejik</a:t>
                      </a:r>
                      <a:r>
                        <a:rPr lang="tr-TR" sz="1000" baseline="0" dirty="0" smtClean="0">
                          <a:effectLst/>
                          <a:latin typeface="+mn-lt"/>
                          <a:ea typeface="+mn-ea"/>
                          <a:cs typeface="+mn-cs"/>
                        </a:rPr>
                        <a:t> Yönetim Uygulamaları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tr-TR" sz="1000" dirty="0" smtClean="0">
                          <a:effectLst/>
                        </a:rPr>
                        <a:t>Seçmeli</a:t>
                      </a:r>
                      <a:endParaRPr lang="en-US" sz="1000" dirty="0"/>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43276626"/>
                  </a:ext>
                </a:extLst>
              </a:tr>
              <a:tr h="0">
                <a:tc>
                  <a:txBody>
                    <a:bodyPr/>
                    <a:lstStyle/>
                    <a:p>
                      <a:pPr marL="0" marR="0">
                        <a:lnSpc>
                          <a:spcPct val="107000"/>
                        </a:lnSpc>
                        <a:spcBef>
                          <a:spcPts val="0"/>
                        </a:spcBef>
                        <a:spcAft>
                          <a:spcPts val="0"/>
                        </a:spcAft>
                      </a:pPr>
                      <a:r>
                        <a:rPr lang="en-US" sz="1000" u="sng" dirty="0">
                          <a:effectLst/>
                          <a:hlinkClick r:id="rId7"/>
                        </a:rPr>
                        <a:t>ÜS0104.3</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Veri</a:t>
                      </a:r>
                      <a:r>
                        <a:rPr lang="tr-TR" sz="1000" baseline="0" dirty="0" smtClean="0">
                          <a:effectLst/>
                          <a:latin typeface="+mn-lt"/>
                          <a:ea typeface="+mn-ea"/>
                          <a:cs typeface="+mn-cs"/>
                        </a:rPr>
                        <a:t> Madenciliği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tr-TR" sz="1000" dirty="0" smtClean="0">
                          <a:effectLst/>
                        </a:rPr>
                        <a:t>Seçmeli</a:t>
                      </a:r>
                      <a:endParaRPr lang="en-US" sz="1000" dirty="0"/>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09149958"/>
                  </a:ext>
                </a:extLst>
              </a:tr>
              <a:tr h="0">
                <a:tc>
                  <a:txBody>
                    <a:bodyPr/>
                    <a:lstStyle/>
                    <a:p>
                      <a:pPr marL="0" marR="0">
                        <a:lnSpc>
                          <a:spcPct val="107000"/>
                        </a:lnSpc>
                        <a:spcBef>
                          <a:spcPts val="0"/>
                        </a:spcBef>
                        <a:spcAft>
                          <a:spcPts val="0"/>
                        </a:spcAft>
                      </a:pPr>
                      <a:r>
                        <a:rPr lang="en-US" sz="1000" u="sng" dirty="0">
                          <a:effectLst/>
                          <a:hlinkClick r:id="rId8"/>
                        </a:rPr>
                        <a:t>ÜS0104.4</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Uluslararası</a:t>
                      </a:r>
                      <a:r>
                        <a:rPr lang="tr-TR" sz="1000" baseline="0" dirty="0" smtClean="0">
                          <a:effectLst/>
                        </a:rPr>
                        <a:t> İşletmecilik ve Girişimcilik</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tr-TR" sz="1000" dirty="0" smtClean="0">
                          <a:effectLst/>
                        </a:rPr>
                        <a:t>Seçmeli</a:t>
                      </a:r>
                      <a:endParaRPr lang="en-US" sz="1000" dirty="0"/>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28125588"/>
                  </a:ext>
                </a:extLst>
              </a:tr>
            </a:tbl>
          </a:graphicData>
        </a:graphic>
      </p:graphicFrame>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77281016"/>
              </p:ext>
            </p:extLst>
          </p:nvPr>
        </p:nvGraphicFramePr>
        <p:xfrm>
          <a:off x="5219557" y="4442311"/>
          <a:ext cx="4353912" cy="1054608"/>
        </p:xfrm>
        <a:graphic>
          <a:graphicData uri="http://schemas.openxmlformats.org/drawingml/2006/table">
            <a:tbl>
              <a:tblPr firstRow="1" firstCol="1" bandRow="1">
                <a:tableStyleId>{5C22544A-7EE6-4342-B048-85BDC9FD1C3A}</a:tableStyleId>
              </a:tblPr>
              <a:tblGrid>
                <a:gridCol w="669346">
                  <a:extLst>
                    <a:ext uri="{9D8B030D-6E8A-4147-A177-3AD203B41FA5}">
                      <a16:colId xmlns:a16="http://schemas.microsoft.com/office/drawing/2014/main" val="2281835420"/>
                    </a:ext>
                  </a:extLst>
                </a:gridCol>
                <a:gridCol w="1660213">
                  <a:extLst>
                    <a:ext uri="{9D8B030D-6E8A-4147-A177-3AD203B41FA5}">
                      <a16:colId xmlns:a16="http://schemas.microsoft.com/office/drawing/2014/main" val="3085338744"/>
                    </a:ext>
                  </a:extLst>
                </a:gridCol>
                <a:gridCol w="658009">
                  <a:extLst>
                    <a:ext uri="{9D8B030D-6E8A-4147-A177-3AD203B41FA5}">
                      <a16:colId xmlns:a16="http://schemas.microsoft.com/office/drawing/2014/main" val="2164469101"/>
                    </a:ext>
                  </a:extLst>
                </a:gridCol>
                <a:gridCol w="283779">
                  <a:extLst>
                    <a:ext uri="{9D8B030D-6E8A-4147-A177-3AD203B41FA5}">
                      <a16:colId xmlns:a16="http://schemas.microsoft.com/office/drawing/2014/main" val="4120331765"/>
                    </a:ext>
                  </a:extLst>
                </a:gridCol>
                <a:gridCol w="367862">
                  <a:extLst>
                    <a:ext uri="{9D8B030D-6E8A-4147-A177-3AD203B41FA5}">
                      <a16:colId xmlns:a16="http://schemas.microsoft.com/office/drawing/2014/main" val="952773571"/>
                    </a:ext>
                  </a:extLst>
                </a:gridCol>
                <a:gridCol w="241738">
                  <a:extLst>
                    <a:ext uri="{9D8B030D-6E8A-4147-A177-3AD203B41FA5}">
                      <a16:colId xmlns:a16="http://schemas.microsoft.com/office/drawing/2014/main" val="2998911503"/>
                    </a:ext>
                  </a:extLst>
                </a:gridCol>
                <a:gridCol w="472965">
                  <a:extLst>
                    <a:ext uri="{9D8B030D-6E8A-4147-A177-3AD203B41FA5}">
                      <a16:colId xmlns:a16="http://schemas.microsoft.com/office/drawing/2014/main" val="4233811083"/>
                    </a:ext>
                  </a:extLst>
                </a:gridCol>
              </a:tblGrid>
              <a:tr h="0">
                <a:tc gridSpan="7">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6025505"/>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60222067"/>
                  </a:ext>
                </a:extLst>
              </a:tr>
              <a:tr h="0">
                <a:tc>
                  <a:txBody>
                    <a:bodyPr/>
                    <a:lstStyle/>
                    <a:p>
                      <a:pPr marL="0" marR="0">
                        <a:lnSpc>
                          <a:spcPct val="107000"/>
                        </a:lnSpc>
                        <a:spcBef>
                          <a:spcPts val="0"/>
                        </a:spcBef>
                        <a:spcAft>
                          <a:spcPts val="0"/>
                        </a:spcAft>
                      </a:pPr>
                      <a:r>
                        <a:rPr lang="en-US" sz="1000" u="sng" dirty="0">
                          <a:effectLst/>
                          <a:hlinkClick r:id="rId10"/>
                        </a:rPr>
                        <a:t>EM2121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Uygulamalı</a:t>
                      </a:r>
                      <a:r>
                        <a:rPr lang="en-US" sz="1000" dirty="0" smtClean="0">
                          <a:effectLst/>
                        </a:rPr>
                        <a:t> </a:t>
                      </a:r>
                      <a:r>
                        <a:rPr lang="en-US" sz="1000" dirty="0">
                          <a:effectLst/>
                        </a:rPr>
                        <a:t>ERP </a:t>
                      </a:r>
                      <a:r>
                        <a:rPr lang="tr-TR" sz="1000" dirty="0" smtClean="0">
                          <a:effectLst/>
                        </a:rPr>
                        <a:t>Sistemleri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1625121"/>
                  </a:ext>
                </a:extLst>
              </a:tr>
              <a:tr h="0">
                <a:tc>
                  <a:txBody>
                    <a:bodyPr/>
                    <a:lstStyle/>
                    <a:p>
                      <a:pPr marL="0" marR="0">
                        <a:lnSpc>
                          <a:spcPct val="107000"/>
                        </a:lnSpc>
                        <a:spcBef>
                          <a:spcPts val="0"/>
                        </a:spcBef>
                        <a:spcAft>
                          <a:spcPts val="0"/>
                        </a:spcAft>
                      </a:pPr>
                      <a:r>
                        <a:rPr lang="en-US" sz="1000" u="sng" dirty="0">
                          <a:effectLst/>
                          <a:hlinkClick r:id="rId11"/>
                        </a:rPr>
                        <a:t>EM2122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Tedarik</a:t>
                      </a:r>
                      <a:r>
                        <a:rPr lang="tr-TR" sz="1000" baseline="0" dirty="0" smtClean="0">
                          <a:effectLst/>
                          <a:latin typeface="+mn-lt"/>
                          <a:ea typeface="+mn-ea"/>
                          <a:cs typeface="+mn-cs"/>
                        </a:rPr>
                        <a:t> Zinciri Yönetimi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2132661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1734697"/>
              </p:ext>
            </p:extLst>
          </p:nvPr>
        </p:nvGraphicFramePr>
        <p:xfrm>
          <a:off x="5219557" y="3261708"/>
          <a:ext cx="3903685" cy="893287"/>
        </p:xfrm>
        <a:graphic>
          <a:graphicData uri="http://schemas.openxmlformats.org/drawingml/2006/table">
            <a:tbl>
              <a:tblPr firstRow="1" firstCol="1" bandRow="1">
                <a:tableStyleId>{5C22544A-7EE6-4342-B048-85BDC9FD1C3A}</a:tableStyleId>
              </a:tblPr>
              <a:tblGrid>
                <a:gridCol w="624997">
                  <a:extLst>
                    <a:ext uri="{9D8B030D-6E8A-4147-A177-3AD203B41FA5}">
                      <a16:colId xmlns:a16="http://schemas.microsoft.com/office/drawing/2014/main" val="1519373385"/>
                    </a:ext>
                  </a:extLst>
                </a:gridCol>
                <a:gridCol w="1554991">
                  <a:extLst>
                    <a:ext uri="{9D8B030D-6E8A-4147-A177-3AD203B41FA5}">
                      <a16:colId xmlns:a16="http://schemas.microsoft.com/office/drawing/2014/main" val="2318850156"/>
                    </a:ext>
                  </a:extLst>
                </a:gridCol>
                <a:gridCol w="620111">
                  <a:extLst>
                    <a:ext uri="{9D8B030D-6E8A-4147-A177-3AD203B41FA5}">
                      <a16:colId xmlns:a16="http://schemas.microsoft.com/office/drawing/2014/main" val="1939060530"/>
                    </a:ext>
                  </a:extLst>
                </a:gridCol>
                <a:gridCol w="304800">
                  <a:extLst>
                    <a:ext uri="{9D8B030D-6E8A-4147-A177-3AD203B41FA5}">
                      <a16:colId xmlns:a16="http://schemas.microsoft.com/office/drawing/2014/main" val="2711003389"/>
                    </a:ext>
                  </a:extLst>
                </a:gridCol>
                <a:gridCol w="178676">
                  <a:extLst>
                    <a:ext uri="{9D8B030D-6E8A-4147-A177-3AD203B41FA5}">
                      <a16:colId xmlns:a16="http://schemas.microsoft.com/office/drawing/2014/main" val="2309583745"/>
                    </a:ext>
                  </a:extLst>
                </a:gridCol>
                <a:gridCol w="252248">
                  <a:extLst>
                    <a:ext uri="{9D8B030D-6E8A-4147-A177-3AD203B41FA5}">
                      <a16:colId xmlns:a16="http://schemas.microsoft.com/office/drawing/2014/main" val="1593656242"/>
                    </a:ext>
                  </a:extLst>
                </a:gridCol>
                <a:gridCol w="367862">
                  <a:extLst>
                    <a:ext uri="{9D8B030D-6E8A-4147-A177-3AD203B41FA5}">
                      <a16:colId xmlns:a16="http://schemas.microsoft.com/office/drawing/2014/main" val="486710440"/>
                    </a:ext>
                  </a:extLst>
                </a:gridCol>
              </a:tblGrid>
              <a:tr h="183865">
                <a:tc gridSpan="7">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6889696"/>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3843180"/>
                  </a:ext>
                </a:extLst>
              </a:tr>
              <a:tr h="0">
                <a:tc>
                  <a:txBody>
                    <a:bodyPr/>
                    <a:lstStyle/>
                    <a:p>
                      <a:pPr marL="0" marR="0">
                        <a:lnSpc>
                          <a:spcPct val="107000"/>
                        </a:lnSpc>
                        <a:spcBef>
                          <a:spcPts val="0"/>
                        </a:spcBef>
                        <a:spcAft>
                          <a:spcPts val="0"/>
                        </a:spcAft>
                      </a:pPr>
                      <a:r>
                        <a:rPr lang="en-US" sz="1000" u="sng" dirty="0">
                          <a:effectLst/>
                          <a:hlinkClick r:id="rId12"/>
                        </a:rPr>
                        <a:t>EM2101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Bakım</a:t>
                      </a:r>
                      <a:r>
                        <a:rPr lang="tr-TR" sz="1000" baseline="0" dirty="0" smtClean="0">
                          <a:effectLst/>
                          <a:latin typeface="+mn-lt"/>
                          <a:ea typeface="+mn-ea"/>
                          <a:cs typeface="+mn-cs"/>
                        </a:rPr>
                        <a:t> Planlama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12820272"/>
                  </a:ext>
                </a:extLst>
              </a:tr>
              <a:tr h="0">
                <a:tc>
                  <a:txBody>
                    <a:bodyPr/>
                    <a:lstStyle/>
                    <a:p>
                      <a:pPr marL="0" marR="0">
                        <a:lnSpc>
                          <a:spcPct val="107000"/>
                        </a:lnSpc>
                        <a:spcBef>
                          <a:spcPts val="0"/>
                        </a:spcBef>
                        <a:spcAft>
                          <a:spcPts val="0"/>
                        </a:spcAft>
                      </a:pPr>
                      <a:r>
                        <a:rPr lang="en-US" sz="1000" u="sng" dirty="0">
                          <a:effectLst/>
                          <a:hlinkClick r:id="rId13"/>
                        </a:rPr>
                        <a:t>EM2102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Yalın</a:t>
                      </a:r>
                      <a:r>
                        <a:rPr lang="tr-TR" sz="1000" baseline="0" dirty="0" smtClean="0">
                          <a:effectLst/>
                        </a:rPr>
                        <a:t> Üretim</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9169185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45816309"/>
              </p:ext>
            </p:extLst>
          </p:nvPr>
        </p:nvGraphicFramePr>
        <p:xfrm>
          <a:off x="5219557" y="5775472"/>
          <a:ext cx="4331397" cy="924180"/>
        </p:xfrm>
        <a:graphic>
          <a:graphicData uri="http://schemas.openxmlformats.org/drawingml/2006/table">
            <a:tbl>
              <a:tblPr firstRow="1" firstCol="1" bandRow="1">
                <a:tableStyleId>{5C22544A-7EE6-4342-B048-85BDC9FD1C3A}</a:tableStyleId>
              </a:tblPr>
              <a:tblGrid>
                <a:gridCol w="646387">
                  <a:extLst>
                    <a:ext uri="{9D8B030D-6E8A-4147-A177-3AD203B41FA5}">
                      <a16:colId xmlns:a16="http://schemas.microsoft.com/office/drawing/2014/main" val="2789052512"/>
                    </a:ext>
                  </a:extLst>
                </a:gridCol>
                <a:gridCol w="1901201">
                  <a:extLst>
                    <a:ext uri="{9D8B030D-6E8A-4147-A177-3AD203B41FA5}">
                      <a16:colId xmlns:a16="http://schemas.microsoft.com/office/drawing/2014/main" val="2986540807"/>
                    </a:ext>
                  </a:extLst>
                </a:gridCol>
                <a:gridCol w="690733">
                  <a:extLst>
                    <a:ext uri="{9D8B030D-6E8A-4147-A177-3AD203B41FA5}">
                      <a16:colId xmlns:a16="http://schemas.microsoft.com/office/drawing/2014/main" val="2194696873"/>
                    </a:ext>
                  </a:extLst>
                </a:gridCol>
                <a:gridCol w="126124">
                  <a:extLst>
                    <a:ext uri="{9D8B030D-6E8A-4147-A177-3AD203B41FA5}">
                      <a16:colId xmlns:a16="http://schemas.microsoft.com/office/drawing/2014/main" val="2859338198"/>
                    </a:ext>
                  </a:extLst>
                </a:gridCol>
                <a:gridCol w="231228">
                  <a:extLst>
                    <a:ext uri="{9D8B030D-6E8A-4147-A177-3AD203B41FA5}">
                      <a16:colId xmlns:a16="http://schemas.microsoft.com/office/drawing/2014/main" val="137117539"/>
                    </a:ext>
                  </a:extLst>
                </a:gridCol>
                <a:gridCol w="231227">
                  <a:extLst>
                    <a:ext uri="{9D8B030D-6E8A-4147-A177-3AD203B41FA5}">
                      <a16:colId xmlns:a16="http://schemas.microsoft.com/office/drawing/2014/main" val="471025613"/>
                    </a:ext>
                  </a:extLst>
                </a:gridCol>
                <a:gridCol w="504497">
                  <a:extLst>
                    <a:ext uri="{9D8B030D-6E8A-4147-A177-3AD203B41FA5}">
                      <a16:colId xmlns:a16="http://schemas.microsoft.com/office/drawing/2014/main" val="3584485019"/>
                    </a:ext>
                  </a:extLst>
                </a:gridCol>
              </a:tblGrid>
              <a:tr h="0">
                <a:tc gridSpan="7">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5191727"/>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66575826"/>
                  </a:ext>
                </a:extLst>
              </a:tr>
              <a:tr h="0">
                <a:tc>
                  <a:txBody>
                    <a:bodyPr/>
                    <a:lstStyle/>
                    <a:p>
                      <a:pPr marL="0" marR="0">
                        <a:lnSpc>
                          <a:spcPct val="107000"/>
                        </a:lnSpc>
                        <a:spcBef>
                          <a:spcPts val="0"/>
                        </a:spcBef>
                        <a:spcAft>
                          <a:spcPts val="0"/>
                        </a:spcAft>
                      </a:pPr>
                      <a:r>
                        <a:rPr lang="en-US" sz="1000" u="sng" dirty="0">
                          <a:effectLst/>
                          <a:hlinkClick r:id="rId14"/>
                        </a:rPr>
                        <a:t>EM3131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Teknik</a:t>
                      </a:r>
                      <a:r>
                        <a:rPr lang="tr-TR" sz="1000" baseline="0" dirty="0" smtClean="0">
                          <a:effectLst/>
                          <a:latin typeface="+mn-lt"/>
                          <a:ea typeface="+mn-ea"/>
                          <a:cs typeface="+mn-cs"/>
                        </a:rPr>
                        <a:t> Rapor Hazırlama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36499220"/>
                  </a:ext>
                </a:extLst>
              </a:tr>
              <a:tr h="0">
                <a:tc>
                  <a:txBody>
                    <a:bodyPr/>
                    <a:lstStyle/>
                    <a:p>
                      <a:pPr marL="0" marR="0">
                        <a:lnSpc>
                          <a:spcPct val="107000"/>
                        </a:lnSpc>
                        <a:spcBef>
                          <a:spcPts val="0"/>
                        </a:spcBef>
                        <a:spcAft>
                          <a:spcPts val="0"/>
                        </a:spcAft>
                      </a:pPr>
                      <a:r>
                        <a:rPr lang="en-US" sz="1000" u="sng" dirty="0">
                          <a:effectLst/>
                          <a:hlinkClick r:id="rId15"/>
                        </a:rPr>
                        <a:t>EM3132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Performans</a:t>
                      </a:r>
                      <a:r>
                        <a:rPr lang="tr-TR" sz="1000" baseline="0" dirty="0" smtClean="0">
                          <a:effectLst/>
                        </a:rPr>
                        <a:t> Yönetimi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60147889"/>
                  </a:ext>
                </a:extLst>
              </a:tr>
            </a:tbl>
          </a:graphicData>
        </a:graphic>
      </p:graphicFrame>
    </p:spTree>
    <p:extLst>
      <p:ext uri="{BB962C8B-B14F-4D97-AF65-F5344CB8AC3E}">
        <p14:creationId xmlns:p14="http://schemas.microsoft.com/office/powerpoint/2010/main" val="1305681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graphicFrame>
        <p:nvGraphicFramePr>
          <p:cNvPr id="4" name="Table 3"/>
          <p:cNvGraphicFramePr>
            <a:graphicFrameLocks noGrp="1"/>
          </p:cNvGraphicFramePr>
          <p:nvPr>
            <p:extLst>
              <p:ext uri="{D42A27DB-BD31-4B8C-83A1-F6EECF244321}">
                <p14:modId xmlns:p14="http://schemas.microsoft.com/office/powerpoint/2010/main" val="4069604220"/>
              </p:ext>
            </p:extLst>
          </p:nvPr>
        </p:nvGraphicFramePr>
        <p:xfrm>
          <a:off x="457195" y="3323180"/>
          <a:ext cx="4051743" cy="891540"/>
        </p:xfrm>
        <a:graphic>
          <a:graphicData uri="http://schemas.openxmlformats.org/drawingml/2006/table">
            <a:tbl>
              <a:tblPr firstRow="1" firstCol="1" bandRow="1">
                <a:tableStyleId>{5C22544A-7EE6-4342-B048-85BDC9FD1C3A}</a:tableStyleId>
              </a:tblPr>
              <a:tblGrid>
                <a:gridCol w="624998">
                  <a:extLst>
                    <a:ext uri="{9D8B030D-6E8A-4147-A177-3AD203B41FA5}">
                      <a16:colId xmlns:a16="http://schemas.microsoft.com/office/drawing/2014/main" val="737157582"/>
                    </a:ext>
                  </a:extLst>
                </a:gridCol>
                <a:gridCol w="1534883">
                  <a:extLst>
                    <a:ext uri="{9D8B030D-6E8A-4147-A177-3AD203B41FA5}">
                      <a16:colId xmlns:a16="http://schemas.microsoft.com/office/drawing/2014/main" val="721883499"/>
                    </a:ext>
                  </a:extLst>
                </a:gridCol>
                <a:gridCol w="620110">
                  <a:extLst>
                    <a:ext uri="{9D8B030D-6E8A-4147-A177-3AD203B41FA5}">
                      <a16:colId xmlns:a16="http://schemas.microsoft.com/office/drawing/2014/main" val="1099758127"/>
                    </a:ext>
                  </a:extLst>
                </a:gridCol>
                <a:gridCol w="273269">
                  <a:extLst>
                    <a:ext uri="{9D8B030D-6E8A-4147-A177-3AD203B41FA5}">
                      <a16:colId xmlns:a16="http://schemas.microsoft.com/office/drawing/2014/main" val="3892091304"/>
                    </a:ext>
                  </a:extLst>
                </a:gridCol>
                <a:gridCol w="283779">
                  <a:extLst>
                    <a:ext uri="{9D8B030D-6E8A-4147-A177-3AD203B41FA5}">
                      <a16:colId xmlns:a16="http://schemas.microsoft.com/office/drawing/2014/main" val="528093221"/>
                    </a:ext>
                  </a:extLst>
                </a:gridCol>
                <a:gridCol w="294290">
                  <a:extLst>
                    <a:ext uri="{9D8B030D-6E8A-4147-A177-3AD203B41FA5}">
                      <a16:colId xmlns:a16="http://schemas.microsoft.com/office/drawing/2014/main" val="927075319"/>
                    </a:ext>
                  </a:extLst>
                </a:gridCol>
                <a:gridCol w="420414">
                  <a:extLst>
                    <a:ext uri="{9D8B030D-6E8A-4147-A177-3AD203B41FA5}">
                      <a16:colId xmlns:a16="http://schemas.microsoft.com/office/drawing/2014/main" val="814071434"/>
                    </a:ext>
                  </a:extLst>
                </a:gridCol>
              </a:tblGrid>
              <a:tr h="105615">
                <a:tc gridSpan="7">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8183280"/>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74863535"/>
                  </a:ext>
                </a:extLst>
              </a:tr>
              <a:tr h="0">
                <a:tc>
                  <a:txBody>
                    <a:bodyPr/>
                    <a:lstStyle/>
                    <a:p>
                      <a:pPr marL="0" marR="0">
                        <a:lnSpc>
                          <a:spcPct val="107000"/>
                        </a:lnSpc>
                        <a:spcBef>
                          <a:spcPts val="0"/>
                        </a:spcBef>
                        <a:spcAft>
                          <a:spcPts val="0"/>
                        </a:spcAft>
                      </a:pPr>
                      <a:r>
                        <a:rPr lang="en-US" sz="1000" u="sng" dirty="0">
                          <a:effectLst/>
                          <a:hlinkClick r:id="rId3"/>
                        </a:rPr>
                        <a:t>EM3101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Zeki</a:t>
                      </a:r>
                      <a:r>
                        <a:rPr lang="tr-TR" sz="1000" baseline="0" dirty="0" smtClean="0">
                          <a:effectLst/>
                        </a:rPr>
                        <a:t> İmalat Sistemleri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26503950"/>
                  </a:ext>
                </a:extLst>
              </a:tr>
              <a:tr h="0">
                <a:tc>
                  <a:txBody>
                    <a:bodyPr/>
                    <a:lstStyle/>
                    <a:p>
                      <a:pPr marL="0" marR="0">
                        <a:lnSpc>
                          <a:spcPct val="107000"/>
                        </a:lnSpc>
                        <a:spcBef>
                          <a:spcPts val="0"/>
                        </a:spcBef>
                        <a:spcAft>
                          <a:spcPts val="0"/>
                        </a:spcAft>
                      </a:pPr>
                      <a:r>
                        <a:rPr lang="en-US" sz="1000" u="sng" dirty="0">
                          <a:effectLst/>
                          <a:hlinkClick r:id="rId4"/>
                        </a:rPr>
                        <a:t>EM3102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Yapay</a:t>
                      </a:r>
                      <a:r>
                        <a:rPr lang="tr-TR" sz="1000" baseline="0" dirty="0" smtClean="0">
                          <a:effectLst/>
                          <a:latin typeface="+mn-lt"/>
                          <a:ea typeface="+mn-ea"/>
                          <a:cs typeface="+mn-cs"/>
                        </a:rPr>
                        <a:t> Zeka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9812199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54755373"/>
              </p:ext>
            </p:extLst>
          </p:nvPr>
        </p:nvGraphicFramePr>
        <p:xfrm>
          <a:off x="457195" y="4788447"/>
          <a:ext cx="4030722" cy="1399794"/>
        </p:xfrm>
        <a:graphic>
          <a:graphicData uri="http://schemas.openxmlformats.org/drawingml/2006/table">
            <a:tbl>
              <a:tblPr firstRow="1" firstCol="1" bandRow="1">
                <a:tableStyleId>{5C22544A-7EE6-4342-B048-85BDC9FD1C3A}</a:tableStyleId>
              </a:tblPr>
              <a:tblGrid>
                <a:gridCol w="624602">
                  <a:extLst>
                    <a:ext uri="{9D8B030D-6E8A-4147-A177-3AD203B41FA5}">
                      <a16:colId xmlns:a16="http://schemas.microsoft.com/office/drawing/2014/main" val="3258031835"/>
                    </a:ext>
                  </a:extLst>
                </a:gridCol>
                <a:gridCol w="1524769">
                  <a:extLst>
                    <a:ext uri="{9D8B030D-6E8A-4147-A177-3AD203B41FA5}">
                      <a16:colId xmlns:a16="http://schemas.microsoft.com/office/drawing/2014/main" val="3867809710"/>
                    </a:ext>
                  </a:extLst>
                </a:gridCol>
                <a:gridCol w="599089">
                  <a:extLst>
                    <a:ext uri="{9D8B030D-6E8A-4147-A177-3AD203B41FA5}">
                      <a16:colId xmlns:a16="http://schemas.microsoft.com/office/drawing/2014/main" val="4013139065"/>
                    </a:ext>
                  </a:extLst>
                </a:gridCol>
                <a:gridCol w="252248">
                  <a:extLst>
                    <a:ext uri="{9D8B030D-6E8A-4147-A177-3AD203B41FA5}">
                      <a16:colId xmlns:a16="http://schemas.microsoft.com/office/drawing/2014/main" val="3484241290"/>
                    </a:ext>
                  </a:extLst>
                </a:gridCol>
                <a:gridCol w="252249">
                  <a:extLst>
                    <a:ext uri="{9D8B030D-6E8A-4147-A177-3AD203B41FA5}">
                      <a16:colId xmlns:a16="http://schemas.microsoft.com/office/drawing/2014/main" val="1818466381"/>
                    </a:ext>
                  </a:extLst>
                </a:gridCol>
                <a:gridCol w="315310">
                  <a:extLst>
                    <a:ext uri="{9D8B030D-6E8A-4147-A177-3AD203B41FA5}">
                      <a16:colId xmlns:a16="http://schemas.microsoft.com/office/drawing/2014/main" val="1740643603"/>
                    </a:ext>
                  </a:extLst>
                </a:gridCol>
                <a:gridCol w="462455">
                  <a:extLst>
                    <a:ext uri="{9D8B030D-6E8A-4147-A177-3AD203B41FA5}">
                      <a16:colId xmlns:a16="http://schemas.microsoft.com/office/drawing/2014/main" val="4161386121"/>
                    </a:ext>
                  </a:extLst>
                </a:gridCol>
              </a:tblGrid>
              <a:tr h="0">
                <a:tc gridSpan="7">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0174985"/>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34471223"/>
                  </a:ext>
                </a:extLst>
              </a:tr>
              <a:tr h="0">
                <a:tc>
                  <a:txBody>
                    <a:bodyPr/>
                    <a:lstStyle/>
                    <a:p>
                      <a:pPr marL="0" marR="0">
                        <a:lnSpc>
                          <a:spcPct val="107000"/>
                        </a:lnSpc>
                        <a:spcBef>
                          <a:spcPts val="0"/>
                        </a:spcBef>
                        <a:spcAft>
                          <a:spcPts val="0"/>
                        </a:spcAft>
                      </a:pPr>
                      <a:r>
                        <a:rPr lang="en-US" sz="1000" u="sng" dirty="0">
                          <a:effectLst/>
                          <a:hlinkClick r:id="rId5"/>
                        </a:rPr>
                        <a:t>EM3121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Teknoloji</a:t>
                      </a:r>
                      <a:r>
                        <a:rPr lang="tr-TR" sz="1000" baseline="0" dirty="0" smtClean="0">
                          <a:effectLst/>
                        </a:rPr>
                        <a:t> ve Yenilik Yönetimi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latin typeface="+mn-lt"/>
                          <a:ea typeface="+mn-ea"/>
                          <a:cs typeface="+mn-cs"/>
                        </a:rPr>
                        <a:t>Seçmeli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2655112"/>
                  </a:ext>
                </a:extLst>
              </a:tr>
              <a:tr h="0">
                <a:tc>
                  <a:txBody>
                    <a:bodyPr/>
                    <a:lstStyle/>
                    <a:p>
                      <a:pPr marL="0" marR="0">
                        <a:lnSpc>
                          <a:spcPct val="107000"/>
                        </a:lnSpc>
                        <a:spcBef>
                          <a:spcPts val="0"/>
                        </a:spcBef>
                        <a:spcAft>
                          <a:spcPts val="0"/>
                        </a:spcAft>
                      </a:pPr>
                      <a:r>
                        <a:rPr lang="en-US" sz="1000" u="sng" dirty="0">
                          <a:effectLst/>
                          <a:hlinkClick r:id="rId6"/>
                        </a:rPr>
                        <a:t>EM3122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en-US" sz="1000" dirty="0" smtClean="0">
                          <a:effectLst/>
                        </a:rPr>
                        <a:t>Gr</a:t>
                      </a:r>
                      <a:r>
                        <a:rPr lang="tr-TR" sz="1000" dirty="0" smtClean="0">
                          <a:effectLst/>
                        </a:rPr>
                        <a:t>up</a:t>
                      </a:r>
                      <a:r>
                        <a:rPr lang="tr-TR" sz="1000" baseline="0" dirty="0" smtClean="0">
                          <a:effectLst/>
                        </a:rPr>
                        <a:t> Teknolojisi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22836288"/>
                  </a:ext>
                </a:extLst>
              </a:tr>
              <a:tr h="0">
                <a:tc>
                  <a:txBody>
                    <a:bodyPr/>
                    <a:lstStyle/>
                    <a:p>
                      <a:pPr marL="0" marR="0">
                        <a:lnSpc>
                          <a:spcPct val="107000"/>
                        </a:lnSpc>
                        <a:spcBef>
                          <a:spcPts val="0"/>
                        </a:spcBef>
                        <a:spcAft>
                          <a:spcPts val="0"/>
                        </a:spcAft>
                      </a:pPr>
                      <a:r>
                        <a:rPr lang="en-US" sz="1000" u="sng" dirty="0">
                          <a:effectLst/>
                          <a:hlinkClick r:id="rId7"/>
                        </a:rPr>
                        <a:t>EM3123</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Kurumsal</a:t>
                      </a:r>
                      <a:r>
                        <a:rPr lang="tr-TR" sz="1000" baseline="0" dirty="0" smtClean="0">
                          <a:effectLst/>
                          <a:latin typeface="+mn-lt"/>
                          <a:ea typeface="+mn-ea"/>
                          <a:cs typeface="+mn-cs"/>
                        </a:rPr>
                        <a:t> Varlık Yönetimi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08775214"/>
                  </a:ext>
                </a:extLst>
              </a:tr>
            </a:tbl>
          </a:graphicData>
        </a:graphic>
      </p:graphicFrame>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037294270"/>
              </p:ext>
            </p:extLst>
          </p:nvPr>
        </p:nvGraphicFramePr>
        <p:xfrm>
          <a:off x="5124964" y="3323180"/>
          <a:ext cx="4543098" cy="1908048"/>
        </p:xfrm>
        <a:graphic>
          <a:graphicData uri="http://schemas.openxmlformats.org/drawingml/2006/table">
            <a:tbl>
              <a:tblPr firstRow="1" firstCol="1" bandRow="1">
                <a:tableStyleId>{5C22544A-7EE6-4342-B048-85BDC9FD1C3A}</a:tableStyleId>
              </a:tblPr>
              <a:tblGrid>
                <a:gridCol w="740982">
                  <a:extLst>
                    <a:ext uri="{9D8B030D-6E8A-4147-A177-3AD203B41FA5}">
                      <a16:colId xmlns:a16="http://schemas.microsoft.com/office/drawing/2014/main" val="1172337084"/>
                    </a:ext>
                  </a:extLst>
                </a:gridCol>
                <a:gridCol w="1479330">
                  <a:extLst>
                    <a:ext uri="{9D8B030D-6E8A-4147-A177-3AD203B41FA5}">
                      <a16:colId xmlns:a16="http://schemas.microsoft.com/office/drawing/2014/main" val="1413520317"/>
                    </a:ext>
                  </a:extLst>
                </a:gridCol>
                <a:gridCol w="725214">
                  <a:extLst>
                    <a:ext uri="{9D8B030D-6E8A-4147-A177-3AD203B41FA5}">
                      <a16:colId xmlns:a16="http://schemas.microsoft.com/office/drawing/2014/main" val="3257941841"/>
                    </a:ext>
                  </a:extLst>
                </a:gridCol>
                <a:gridCol w="262758">
                  <a:extLst>
                    <a:ext uri="{9D8B030D-6E8A-4147-A177-3AD203B41FA5}">
                      <a16:colId xmlns:a16="http://schemas.microsoft.com/office/drawing/2014/main" val="604854087"/>
                    </a:ext>
                  </a:extLst>
                </a:gridCol>
                <a:gridCol w="346842">
                  <a:extLst>
                    <a:ext uri="{9D8B030D-6E8A-4147-A177-3AD203B41FA5}">
                      <a16:colId xmlns:a16="http://schemas.microsoft.com/office/drawing/2014/main" val="922872884"/>
                    </a:ext>
                  </a:extLst>
                </a:gridCol>
                <a:gridCol w="378372">
                  <a:extLst>
                    <a:ext uri="{9D8B030D-6E8A-4147-A177-3AD203B41FA5}">
                      <a16:colId xmlns:a16="http://schemas.microsoft.com/office/drawing/2014/main" val="1674979155"/>
                    </a:ext>
                  </a:extLst>
                </a:gridCol>
                <a:gridCol w="609600">
                  <a:extLst>
                    <a:ext uri="{9D8B030D-6E8A-4147-A177-3AD203B41FA5}">
                      <a16:colId xmlns:a16="http://schemas.microsoft.com/office/drawing/2014/main" val="2806735011"/>
                    </a:ext>
                  </a:extLst>
                </a:gridCol>
              </a:tblGrid>
              <a:tr h="0">
                <a:tc gridSpan="7">
                  <a:txBody>
                    <a:bodyPr/>
                    <a:lstStyle/>
                    <a:p>
                      <a:pPr marL="0" marR="0">
                        <a:lnSpc>
                          <a:spcPct val="107000"/>
                        </a:lnSpc>
                        <a:spcBef>
                          <a:spcPts val="0"/>
                        </a:spcBef>
                        <a:spcAft>
                          <a:spcPts val="0"/>
                        </a:spcAft>
                      </a:pPr>
                      <a:r>
                        <a:rPr lang="tr-TR" sz="1000" dirty="0" smtClean="0">
                          <a:effectLst/>
                        </a:rPr>
                        <a:t>Fakülte</a:t>
                      </a:r>
                      <a:r>
                        <a:rPr lang="tr-TR" sz="1000" baseline="0" dirty="0" smtClean="0">
                          <a:effectLst/>
                        </a:rPr>
                        <a:t> Seçmeli Dersler Grubu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2064405"/>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81795496"/>
                  </a:ext>
                </a:extLst>
              </a:tr>
              <a:tr h="0">
                <a:tc>
                  <a:txBody>
                    <a:bodyPr/>
                    <a:lstStyle/>
                    <a:p>
                      <a:pPr marL="0" marR="0">
                        <a:lnSpc>
                          <a:spcPct val="107000"/>
                        </a:lnSpc>
                        <a:spcBef>
                          <a:spcPts val="0"/>
                        </a:spcBef>
                        <a:spcAft>
                          <a:spcPts val="0"/>
                        </a:spcAft>
                      </a:pPr>
                      <a:r>
                        <a:rPr lang="en-US" sz="1000" u="sng" dirty="0">
                          <a:effectLst/>
                          <a:hlinkClick r:id="rId9"/>
                        </a:rPr>
                        <a:t>FS0104.1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Mühendislik</a:t>
                      </a:r>
                      <a:r>
                        <a:rPr lang="tr-TR" sz="1000" baseline="0" dirty="0" smtClean="0">
                          <a:effectLst/>
                        </a:rPr>
                        <a:t> ve Yönetim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78004717"/>
                  </a:ext>
                </a:extLst>
              </a:tr>
              <a:tr h="0">
                <a:tc>
                  <a:txBody>
                    <a:bodyPr/>
                    <a:lstStyle/>
                    <a:p>
                      <a:pPr marL="0" marR="0">
                        <a:lnSpc>
                          <a:spcPct val="107000"/>
                        </a:lnSpc>
                        <a:spcBef>
                          <a:spcPts val="0"/>
                        </a:spcBef>
                        <a:spcAft>
                          <a:spcPts val="0"/>
                        </a:spcAft>
                      </a:pPr>
                      <a:r>
                        <a:rPr lang="en-US" sz="1000" u="sng" dirty="0">
                          <a:effectLst/>
                          <a:hlinkClick r:id="rId10"/>
                        </a:rPr>
                        <a:t>FS0104.2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Kalite</a:t>
                      </a:r>
                      <a:r>
                        <a:rPr lang="tr-TR" sz="1000" baseline="0" dirty="0" smtClean="0">
                          <a:effectLst/>
                          <a:latin typeface="+mn-lt"/>
                          <a:ea typeface="+mn-ea"/>
                          <a:cs typeface="+mn-cs"/>
                        </a:rPr>
                        <a:t> İyileştirme Yöntemleri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83119206"/>
                  </a:ext>
                </a:extLst>
              </a:tr>
              <a:tr h="0">
                <a:tc>
                  <a:txBody>
                    <a:bodyPr/>
                    <a:lstStyle/>
                    <a:p>
                      <a:pPr marL="0" marR="0">
                        <a:lnSpc>
                          <a:spcPct val="107000"/>
                        </a:lnSpc>
                        <a:spcBef>
                          <a:spcPts val="0"/>
                        </a:spcBef>
                        <a:spcAft>
                          <a:spcPts val="0"/>
                        </a:spcAft>
                      </a:pPr>
                      <a:r>
                        <a:rPr lang="en-US" sz="1000" u="sng" dirty="0">
                          <a:effectLst/>
                          <a:hlinkClick r:id="rId11"/>
                        </a:rPr>
                        <a:t>FS0104.3</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İnsan</a:t>
                      </a:r>
                      <a:r>
                        <a:rPr lang="tr-TR" sz="1000" baseline="0" dirty="0" smtClean="0">
                          <a:effectLst/>
                        </a:rPr>
                        <a:t> Kaynakları Yönetimi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57177334"/>
                  </a:ext>
                </a:extLst>
              </a:tr>
              <a:tr h="0">
                <a:tc>
                  <a:txBody>
                    <a:bodyPr/>
                    <a:lstStyle/>
                    <a:p>
                      <a:pPr marL="0" marR="0">
                        <a:lnSpc>
                          <a:spcPct val="107000"/>
                        </a:lnSpc>
                        <a:spcBef>
                          <a:spcPts val="0"/>
                        </a:spcBef>
                        <a:spcAft>
                          <a:spcPts val="0"/>
                        </a:spcAft>
                      </a:pPr>
                      <a:r>
                        <a:rPr lang="en-US" sz="1000" u="sng" dirty="0">
                          <a:effectLst/>
                          <a:hlinkClick r:id="rId12"/>
                        </a:rPr>
                        <a:t>FS0104.4</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Mühendisler</a:t>
                      </a:r>
                      <a:r>
                        <a:rPr lang="tr-TR" sz="1000" baseline="0" dirty="0" smtClean="0">
                          <a:effectLst/>
                        </a:rPr>
                        <a:t> için Planlama</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0637035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76751044"/>
              </p:ext>
            </p:extLst>
          </p:nvPr>
        </p:nvGraphicFramePr>
        <p:xfrm>
          <a:off x="5124964" y="5447353"/>
          <a:ext cx="4502512" cy="1236726"/>
        </p:xfrm>
        <a:graphic>
          <a:graphicData uri="http://schemas.openxmlformats.org/drawingml/2006/table">
            <a:tbl>
              <a:tblPr firstRow="1" firstCol="1" bandRow="1">
                <a:tableStyleId>{5C22544A-7EE6-4342-B048-85BDC9FD1C3A}</a:tableStyleId>
              </a:tblPr>
              <a:tblGrid>
                <a:gridCol w="769434">
                  <a:extLst>
                    <a:ext uri="{9D8B030D-6E8A-4147-A177-3AD203B41FA5}">
                      <a16:colId xmlns:a16="http://schemas.microsoft.com/office/drawing/2014/main" val="498571621"/>
                    </a:ext>
                  </a:extLst>
                </a:gridCol>
                <a:gridCol w="1363714">
                  <a:extLst>
                    <a:ext uri="{9D8B030D-6E8A-4147-A177-3AD203B41FA5}">
                      <a16:colId xmlns:a16="http://schemas.microsoft.com/office/drawing/2014/main" val="4063565071"/>
                    </a:ext>
                  </a:extLst>
                </a:gridCol>
                <a:gridCol w="798786">
                  <a:extLst>
                    <a:ext uri="{9D8B030D-6E8A-4147-A177-3AD203B41FA5}">
                      <a16:colId xmlns:a16="http://schemas.microsoft.com/office/drawing/2014/main" val="2340664502"/>
                    </a:ext>
                  </a:extLst>
                </a:gridCol>
                <a:gridCol w="256785">
                  <a:extLst>
                    <a:ext uri="{9D8B030D-6E8A-4147-A177-3AD203B41FA5}">
                      <a16:colId xmlns:a16="http://schemas.microsoft.com/office/drawing/2014/main" val="259756144"/>
                    </a:ext>
                  </a:extLst>
                </a:gridCol>
                <a:gridCol w="346841">
                  <a:extLst>
                    <a:ext uri="{9D8B030D-6E8A-4147-A177-3AD203B41FA5}">
                      <a16:colId xmlns:a16="http://schemas.microsoft.com/office/drawing/2014/main" val="3219451348"/>
                    </a:ext>
                  </a:extLst>
                </a:gridCol>
                <a:gridCol w="367862">
                  <a:extLst>
                    <a:ext uri="{9D8B030D-6E8A-4147-A177-3AD203B41FA5}">
                      <a16:colId xmlns:a16="http://schemas.microsoft.com/office/drawing/2014/main" val="1330549911"/>
                    </a:ext>
                  </a:extLst>
                </a:gridCol>
                <a:gridCol w="599090">
                  <a:extLst>
                    <a:ext uri="{9D8B030D-6E8A-4147-A177-3AD203B41FA5}">
                      <a16:colId xmlns:a16="http://schemas.microsoft.com/office/drawing/2014/main" val="3942359372"/>
                    </a:ext>
                  </a:extLst>
                </a:gridCol>
              </a:tblGrid>
              <a:tr h="0">
                <a:tc gridSpan="7">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3598006"/>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15984355"/>
                  </a:ext>
                </a:extLst>
              </a:tr>
              <a:tr h="0">
                <a:tc>
                  <a:txBody>
                    <a:bodyPr/>
                    <a:lstStyle/>
                    <a:p>
                      <a:pPr marL="0" marR="0">
                        <a:lnSpc>
                          <a:spcPct val="107000"/>
                        </a:lnSpc>
                        <a:spcBef>
                          <a:spcPts val="0"/>
                        </a:spcBef>
                        <a:spcAft>
                          <a:spcPts val="0"/>
                        </a:spcAft>
                      </a:pPr>
                      <a:r>
                        <a:rPr lang="en-US" sz="1000" u="sng" dirty="0">
                          <a:effectLst/>
                          <a:hlinkClick r:id="rId13"/>
                        </a:rPr>
                        <a:t>EM4091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Servis</a:t>
                      </a:r>
                      <a:r>
                        <a:rPr lang="tr-TR" sz="1000" baseline="0" dirty="0" smtClean="0">
                          <a:effectLst/>
                          <a:latin typeface="+mn-lt"/>
                          <a:ea typeface="+mn-ea"/>
                          <a:cs typeface="+mn-cs"/>
                        </a:rPr>
                        <a:t> Sistemleri Yönetimi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81389257"/>
                  </a:ext>
                </a:extLst>
              </a:tr>
              <a:tr h="0">
                <a:tc>
                  <a:txBody>
                    <a:bodyPr/>
                    <a:lstStyle/>
                    <a:p>
                      <a:pPr marL="0" marR="0">
                        <a:lnSpc>
                          <a:spcPct val="107000"/>
                        </a:lnSpc>
                        <a:spcBef>
                          <a:spcPts val="0"/>
                        </a:spcBef>
                        <a:spcAft>
                          <a:spcPts val="0"/>
                        </a:spcAft>
                      </a:pPr>
                      <a:r>
                        <a:rPr lang="en-US" sz="1000" u="sng" dirty="0">
                          <a:effectLst/>
                          <a:hlinkClick r:id="rId14"/>
                        </a:rPr>
                        <a:t>EM4092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Karar</a:t>
                      </a:r>
                      <a:r>
                        <a:rPr lang="tr-TR" sz="1000" baseline="0" dirty="0" smtClean="0">
                          <a:effectLst/>
                          <a:latin typeface="+mn-lt"/>
                          <a:ea typeface="+mn-ea"/>
                          <a:cs typeface="+mn-cs"/>
                        </a:rPr>
                        <a:t> Destek Sistemleri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55419420"/>
                  </a:ext>
                </a:extLst>
              </a:tr>
              <a:tr h="0">
                <a:tc>
                  <a:txBody>
                    <a:bodyPr/>
                    <a:lstStyle/>
                    <a:p>
                      <a:pPr marL="0" marR="0">
                        <a:lnSpc>
                          <a:spcPct val="107000"/>
                        </a:lnSpc>
                        <a:spcBef>
                          <a:spcPts val="0"/>
                        </a:spcBef>
                        <a:spcAft>
                          <a:spcPts val="0"/>
                        </a:spcAft>
                      </a:pPr>
                      <a:r>
                        <a:rPr lang="en-US" sz="1000" u="sng" dirty="0">
                          <a:effectLst/>
                          <a:hlinkClick r:id="rId15"/>
                        </a:rPr>
                        <a:t>EM4093</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Veritabanı</a:t>
                      </a:r>
                      <a:r>
                        <a:rPr lang="tr-TR" sz="1000" baseline="0" dirty="0" smtClean="0">
                          <a:effectLst/>
                        </a:rPr>
                        <a:t> Yönetimi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89705199"/>
                  </a:ext>
                </a:extLst>
              </a:tr>
            </a:tbl>
          </a:graphicData>
        </a:graphic>
      </p:graphicFrame>
      <p:sp>
        <p:nvSpPr>
          <p:cNvPr id="11" name="Text Placeholder 6"/>
          <p:cNvSpPr>
            <a:spLocks noGrp="1"/>
          </p:cNvSpPr>
          <p:nvPr>
            <p:ph type="body" sz="quarter" idx="22"/>
          </p:nvPr>
        </p:nvSpPr>
        <p:spPr>
          <a:xfrm>
            <a:off x="3657599" y="457200"/>
            <a:ext cx="2810063" cy="2606040"/>
          </a:xfrm>
        </p:spPr>
        <p:txBody>
          <a:bodyPr/>
          <a:lstStyle/>
          <a:p>
            <a:pPr algn="ctr"/>
            <a:r>
              <a:rPr lang="tr-TR" sz="2400" b="1" dirty="0" smtClean="0"/>
              <a:t>Endüstri Mühendisliği Bölümü</a:t>
            </a:r>
            <a:endParaRPr lang="en-US" sz="2400" b="1" dirty="0" smtClean="0"/>
          </a:p>
          <a:p>
            <a:pPr algn="ctr"/>
            <a:endParaRPr lang="en-US" sz="2400" b="1" dirty="0"/>
          </a:p>
          <a:p>
            <a:pPr algn="ctr"/>
            <a:r>
              <a:rPr lang="tr-TR" sz="2400" b="1" dirty="0" smtClean="0"/>
              <a:t>Seçmeli</a:t>
            </a:r>
            <a:r>
              <a:rPr lang="tr-TR" sz="2400" b="1" dirty="0"/>
              <a:t> </a:t>
            </a:r>
            <a:r>
              <a:rPr lang="tr-TR" sz="2400" b="1" dirty="0" smtClean="0"/>
              <a:t>Dersler</a:t>
            </a:r>
          </a:p>
        </p:txBody>
      </p:sp>
    </p:spTree>
    <p:extLst>
      <p:ext uri="{BB962C8B-B14F-4D97-AF65-F5344CB8AC3E}">
        <p14:creationId xmlns:p14="http://schemas.microsoft.com/office/powerpoint/2010/main" val="531145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graphicFrame>
        <p:nvGraphicFramePr>
          <p:cNvPr id="10" name="Table 9"/>
          <p:cNvGraphicFramePr>
            <a:graphicFrameLocks noGrp="1"/>
          </p:cNvGraphicFramePr>
          <p:nvPr>
            <p:extLst>
              <p:ext uri="{D42A27DB-BD31-4B8C-83A1-F6EECF244321}">
                <p14:modId xmlns:p14="http://schemas.microsoft.com/office/powerpoint/2010/main" val="2936397083"/>
              </p:ext>
            </p:extLst>
          </p:nvPr>
        </p:nvGraphicFramePr>
        <p:xfrm>
          <a:off x="457199" y="3212873"/>
          <a:ext cx="3981605" cy="1399794"/>
        </p:xfrm>
        <a:graphic>
          <a:graphicData uri="http://schemas.openxmlformats.org/drawingml/2006/table">
            <a:tbl>
              <a:tblPr firstRow="1" firstCol="1" bandRow="1">
                <a:tableStyleId>{5C22544A-7EE6-4342-B048-85BDC9FD1C3A}</a:tableStyleId>
              </a:tblPr>
              <a:tblGrid>
                <a:gridCol w="743311">
                  <a:extLst>
                    <a:ext uri="{9D8B030D-6E8A-4147-A177-3AD203B41FA5}">
                      <a16:colId xmlns:a16="http://schemas.microsoft.com/office/drawing/2014/main" val="171200219"/>
                    </a:ext>
                  </a:extLst>
                </a:gridCol>
                <a:gridCol w="1409494">
                  <a:extLst>
                    <a:ext uri="{9D8B030D-6E8A-4147-A177-3AD203B41FA5}">
                      <a16:colId xmlns:a16="http://schemas.microsoft.com/office/drawing/2014/main" val="3071961592"/>
                    </a:ext>
                  </a:extLst>
                </a:gridCol>
                <a:gridCol w="609600">
                  <a:extLst>
                    <a:ext uri="{9D8B030D-6E8A-4147-A177-3AD203B41FA5}">
                      <a16:colId xmlns:a16="http://schemas.microsoft.com/office/drawing/2014/main" val="3132366324"/>
                    </a:ext>
                  </a:extLst>
                </a:gridCol>
                <a:gridCol w="262759">
                  <a:extLst>
                    <a:ext uri="{9D8B030D-6E8A-4147-A177-3AD203B41FA5}">
                      <a16:colId xmlns:a16="http://schemas.microsoft.com/office/drawing/2014/main" val="3466550458"/>
                    </a:ext>
                  </a:extLst>
                </a:gridCol>
                <a:gridCol w="262758">
                  <a:extLst>
                    <a:ext uri="{9D8B030D-6E8A-4147-A177-3AD203B41FA5}">
                      <a16:colId xmlns:a16="http://schemas.microsoft.com/office/drawing/2014/main" val="2122128177"/>
                    </a:ext>
                  </a:extLst>
                </a:gridCol>
                <a:gridCol w="252249">
                  <a:extLst>
                    <a:ext uri="{9D8B030D-6E8A-4147-A177-3AD203B41FA5}">
                      <a16:colId xmlns:a16="http://schemas.microsoft.com/office/drawing/2014/main" val="129303480"/>
                    </a:ext>
                  </a:extLst>
                </a:gridCol>
                <a:gridCol w="441434">
                  <a:extLst>
                    <a:ext uri="{9D8B030D-6E8A-4147-A177-3AD203B41FA5}">
                      <a16:colId xmlns:a16="http://schemas.microsoft.com/office/drawing/2014/main" val="1790102941"/>
                    </a:ext>
                  </a:extLst>
                </a:gridCol>
              </a:tblGrid>
              <a:tr h="0">
                <a:tc gridSpan="7">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2052536"/>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91569011"/>
                  </a:ext>
                </a:extLst>
              </a:tr>
              <a:tr h="0">
                <a:tc>
                  <a:txBody>
                    <a:bodyPr/>
                    <a:lstStyle/>
                    <a:p>
                      <a:pPr marL="0" marR="0">
                        <a:lnSpc>
                          <a:spcPct val="107000"/>
                        </a:lnSpc>
                        <a:spcBef>
                          <a:spcPts val="0"/>
                        </a:spcBef>
                        <a:spcAft>
                          <a:spcPts val="0"/>
                        </a:spcAft>
                      </a:pPr>
                      <a:r>
                        <a:rPr lang="en-US" sz="1000" u="sng" dirty="0">
                          <a:effectLst/>
                          <a:hlinkClick r:id="rId3"/>
                        </a:rPr>
                        <a:t>EM4111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Kurumsal Bilgi Yönetimi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89534973"/>
                  </a:ext>
                </a:extLst>
              </a:tr>
              <a:tr h="0">
                <a:tc>
                  <a:txBody>
                    <a:bodyPr/>
                    <a:lstStyle/>
                    <a:p>
                      <a:pPr marL="0" marR="0">
                        <a:lnSpc>
                          <a:spcPct val="107000"/>
                        </a:lnSpc>
                        <a:spcBef>
                          <a:spcPts val="0"/>
                        </a:spcBef>
                        <a:spcAft>
                          <a:spcPts val="0"/>
                        </a:spcAft>
                      </a:pPr>
                      <a:r>
                        <a:rPr lang="en-US" sz="1000" u="sng" dirty="0">
                          <a:effectLst/>
                          <a:hlinkClick r:id="rId4"/>
                        </a:rPr>
                        <a:t>EM4112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Çok</a:t>
                      </a:r>
                      <a:r>
                        <a:rPr lang="tr-TR" sz="1000" baseline="0" dirty="0" smtClean="0">
                          <a:effectLst/>
                        </a:rPr>
                        <a:t> Ölçütlü Karar Verme</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44685521"/>
                  </a:ext>
                </a:extLst>
              </a:tr>
              <a:tr h="0">
                <a:tc>
                  <a:txBody>
                    <a:bodyPr/>
                    <a:lstStyle/>
                    <a:p>
                      <a:pPr marL="0" marR="0">
                        <a:lnSpc>
                          <a:spcPct val="107000"/>
                        </a:lnSpc>
                        <a:spcBef>
                          <a:spcPts val="0"/>
                        </a:spcBef>
                        <a:spcAft>
                          <a:spcPts val="0"/>
                        </a:spcAft>
                      </a:pPr>
                      <a:r>
                        <a:rPr lang="en-US" sz="1000" u="sng" dirty="0">
                          <a:effectLst/>
                          <a:hlinkClick r:id="rId5"/>
                        </a:rPr>
                        <a:t>EM4113</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Ar-Ge</a:t>
                      </a:r>
                      <a:r>
                        <a:rPr lang="tr-TR" sz="1000" baseline="0" dirty="0" smtClean="0">
                          <a:effectLst/>
                        </a:rPr>
                        <a:t> Yönetimi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37664631"/>
                  </a:ext>
                </a:extLst>
              </a:tr>
            </a:tbl>
          </a:graphicData>
        </a:graphic>
      </p:graphicFrame>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65199535"/>
              </p:ext>
            </p:extLst>
          </p:nvPr>
        </p:nvGraphicFramePr>
        <p:xfrm>
          <a:off x="447498" y="4806915"/>
          <a:ext cx="3957146" cy="1054608"/>
        </p:xfrm>
        <a:graphic>
          <a:graphicData uri="http://schemas.openxmlformats.org/drawingml/2006/table">
            <a:tbl>
              <a:tblPr firstRow="1" firstCol="1" bandRow="1">
                <a:tableStyleId>{5C22544A-7EE6-4342-B048-85BDC9FD1C3A}</a:tableStyleId>
              </a:tblPr>
              <a:tblGrid>
                <a:gridCol w="779040">
                  <a:extLst>
                    <a:ext uri="{9D8B030D-6E8A-4147-A177-3AD203B41FA5}">
                      <a16:colId xmlns:a16="http://schemas.microsoft.com/office/drawing/2014/main" val="1146437966"/>
                    </a:ext>
                  </a:extLst>
                </a:gridCol>
                <a:gridCol w="1349306">
                  <a:extLst>
                    <a:ext uri="{9D8B030D-6E8A-4147-A177-3AD203B41FA5}">
                      <a16:colId xmlns:a16="http://schemas.microsoft.com/office/drawing/2014/main" val="3781011585"/>
                    </a:ext>
                  </a:extLst>
                </a:gridCol>
                <a:gridCol w="630621">
                  <a:extLst>
                    <a:ext uri="{9D8B030D-6E8A-4147-A177-3AD203B41FA5}">
                      <a16:colId xmlns:a16="http://schemas.microsoft.com/office/drawing/2014/main" val="4059691248"/>
                    </a:ext>
                  </a:extLst>
                </a:gridCol>
                <a:gridCol w="252248">
                  <a:extLst>
                    <a:ext uri="{9D8B030D-6E8A-4147-A177-3AD203B41FA5}">
                      <a16:colId xmlns:a16="http://schemas.microsoft.com/office/drawing/2014/main" val="2284938880"/>
                    </a:ext>
                  </a:extLst>
                </a:gridCol>
                <a:gridCol w="241738">
                  <a:extLst>
                    <a:ext uri="{9D8B030D-6E8A-4147-A177-3AD203B41FA5}">
                      <a16:colId xmlns:a16="http://schemas.microsoft.com/office/drawing/2014/main" val="3824078038"/>
                    </a:ext>
                  </a:extLst>
                </a:gridCol>
                <a:gridCol w="283779">
                  <a:extLst>
                    <a:ext uri="{9D8B030D-6E8A-4147-A177-3AD203B41FA5}">
                      <a16:colId xmlns:a16="http://schemas.microsoft.com/office/drawing/2014/main" val="2414755642"/>
                    </a:ext>
                  </a:extLst>
                </a:gridCol>
                <a:gridCol w="420414">
                  <a:extLst>
                    <a:ext uri="{9D8B030D-6E8A-4147-A177-3AD203B41FA5}">
                      <a16:colId xmlns:a16="http://schemas.microsoft.com/office/drawing/2014/main" val="2148297373"/>
                    </a:ext>
                  </a:extLst>
                </a:gridCol>
              </a:tblGrid>
              <a:tr h="0">
                <a:tc gridSpan="7">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1017317"/>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77746711"/>
                  </a:ext>
                </a:extLst>
              </a:tr>
              <a:tr h="0">
                <a:tc>
                  <a:txBody>
                    <a:bodyPr/>
                    <a:lstStyle/>
                    <a:p>
                      <a:pPr marL="0" marR="0">
                        <a:lnSpc>
                          <a:spcPct val="107000"/>
                        </a:lnSpc>
                        <a:spcBef>
                          <a:spcPts val="0"/>
                        </a:spcBef>
                        <a:spcAft>
                          <a:spcPts val="0"/>
                        </a:spcAft>
                      </a:pPr>
                      <a:r>
                        <a:rPr lang="en-US" sz="1000" u="sng" dirty="0">
                          <a:effectLst/>
                          <a:hlinkClick r:id="rId7"/>
                        </a:rPr>
                        <a:t>EM4131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Dağıtım ve</a:t>
                      </a:r>
                      <a:r>
                        <a:rPr lang="tr-TR" sz="1000" baseline="0" dirty="0" smtClean="0">
                          <a:effectLst/>
                        </a:rPr>
                        <a:t> Pazarlama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94120282"/>
                  </a:ext>
                </a:extLst>
              </a:tr>
              <a:tr h="0">
                <a:tc>
                  <a:txBody>
                    <a:bodyPr/>
                    <a:lstStyle/>
                    <a:p>
                      <a:pPr marL="0" marR="0">
                        <a:lnSpc>
                          <a:spcPct val="107000"/>
                        </a:lnSpc>
                        <a:spcBef>
                          <a:spcPts val="0"/>
                        </a:spcBef>
                        <a:spcAft>
                          <a:spcPts val="0"/>
                        </a:spcAft>
                      </a:pPr>
                      <a:r>
                        <a:rPr lang="en-US" sz="1000" u="sng" dirty="0">
                          <a:effectLst/>
                          <a:hlinkClick r:id="rId8"/>
                        </a:rPr>
                        <a:t>EM4132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Yapılabilirlik</a:t>
                      </a:r>
                      <a:r>
                        <a:rPr lang="tr-TR" sz="1000" baseline="0" dirty="0" smtClean="0">
                          <a:effectLst/>
                        </a:rPr>
                        <a:t> Analizi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2840862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73993261"/>
              </p:ext>
            </p:extLst>
          </p:nvPr>
        </p:nvGraphicFramePr>
        <p:xfrm>
          <a:off x="447498" y="6064534"/>
          <a:ext cx="3966847" cy="1054608"/>
        </p:xfrm>
        <a:graphic>
          <a:graphicData uri="http://schemas.openxmlformats.org/drawingml/2006/table">
            <a:tbl>
              <a:tblPr firstRow="1" firstCol="1" bandRow="1">
                <a:tableStyleId>{5C22544A-7EE6-4342-B048-85BDC9FD1C3A}</a:tableStyleId>
              </a:tblPr>
              <a:tblGrid>
                <a:gridCol w="762002">
                  <a:extLst>
                    <a:ext uri="{9D8B030D-6E8A-4147-A177-3AD203B41FA5}">
                      <a16:colId xmlns:a16="http://schemas.microsoft.com/office/drawing/2014/main" val="2604678460"/>
                    </a:ext>
                  </a:extLst>
                </a:gridCol>
                <a:gridCol w="1439914">
                  <a:extLst>
                    <a:ext uri="{9D8B030D-6E8A-4147-A177-3AD203B41FA5}">
                      <a16:colId xmlns:a16="http://schemas.microsoft.com/office/drawing/2014/main" val="3396945959"/>
                    </a:ext>
                  </a:extLst>
                </a:gridCol>
                <a:gridCol w="536028">
                  <a:extLst>
                    <a:ext uri="{9D8B030D-6E8A-4147-A177-3AD203B41FA5}">
                      <a16:colId xmlns:a16="http://schemas.microsoft.com/office/drawing/2014/main" val="2004571262"/>
                    </a:ext>
                  </a:extLst>
                </a:gridCol>
                <a:gridCol w="231227">
                  <a:extLst>
                    <a:ext uri="{9D8B030D-6E8A-4147-A177-3AD203B41FA5}">
                      <a16:colId xmlns:a16="http://schemas.microsoft.com/office/drawing/2014/main" val="2629274906"/>
                    </a:ext>
                  </a:extLst>
                </a:gridCol>
                <a:gridCol w="262759">
                  <a:extLst>
                    <a:ext uri="{9D8B030D-6E8A-4147-A177-3AD203B41FA5}">
                      <a16:colId xmlns:a16="http://schemas.microsoft.com/office/drawing/2014/main" val="2239283065"/>
                    </a:ext>
                  </a:extLst>
                </a:gridCol>
                <a:gridCol w="283779">
                  <a:extLst>
                    <a:ext uri="{9D8B030D-6E8A-4147-A177-3AD203B41FA5}">
                      <a16:colId xmlns:a16="http://schemas.microsoft.com/office/drawing/2014/main" val="3075765135"/>
                    </a:ext>
                  </a:extLst>
                </a:gridCol>
                <a:gridCol w="451138">
                  <a:extLst>
                    <a:ext uri="{9D8B030D-6E8A-4147-A177-3AD203B41FA5}">
                      <a16:colId xmlns:a16="http://schemas.microsoft.com/office/drawing/2014/main" val="440508057"/>
                    </a:ext>
                  </a:extLst>
                </a:gridCol>
              </a:tblGrid>
              <a:tr h="0">
                <a:tc gridSpan="7">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3371490"/>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16307092"/>
                  </a:ext>
                </a:extLst>
              </a:tr>
              <a:tr h="0">
                <a:tc>
                  <a:txBody>
                    <a:bodyPr/>
                    <a:lstStyle/>
                    <a:p>
                      <a:pPr marL="0" marR="0">
                        <a:lnSpc>
                          <a:spcPct val="107000"/>
                        </a:lnSpc>
                        <a:spcBef>
                          <a:spcPts val="0"/>
                        </a:spcBef>
                        <a:spcAft>
                          <a:spcPts val="0"/>
                        </a:spcAft>
                      </a:pPr>
                      <a:r>
                        <a:rPr lang="en-US" sz="1000" u="sng" dirty="0">
                          <a:effectLst/>
                          <a:hlinkClick r:id="rId9"/>
                        </a:rPr>
                        <a:t>EM4061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Makro</a:t>
                      </a:r>
                      <a:r>
                        <a:rPr lang="tr-TR" sz="1000" baseline="0" dirty="0" smtClean="0">
                          <a:effectLst/>
                        </a:rPr>
                        <a:t> Programlama</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Elective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91992720"/>
                  </a:ext>
                </a:extLst>
              </a:tr>
              <a:tr h="0">
                <a:tc>
                  <a:txBody>
                    <a:bodyPr/>
                    <a:lstStyle/>
                    <a:p>
                      <a:pPr marL="0" marR="0">
                        <a:lnSpc>
                          <a:spcPct val="107000"/>
                        </a:lnSpc>
                        <a:spcBef>
                          <a:spcPts val="0"/>
                        </a:spcBef>
                        <a:spcAft>
                          <a:spcPts val="0"/>
                        </a:spcAft>
                      </a:pPr>
                      <a:r>
                        <a:rPr lang="en-US" sz="1000" u="sng" dirty="0">
                          <a:effectLst/>
                          <a:hlinkClick r:id="rId10"/>
                        </a:rPr>
                        <a:t>EM4062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Sektörel</a:t>
                      </a:r>
                      <a:r>
                        <a:rPr lang="tr-TR" sz="1000" baseline="0" dirty="0" smtClean="0">
                          <a:effectLst/>
                        </a:rPr>
                        <a:t> Bazlı Süreç Yönetimi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Elective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5334772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14973708"/>
              </p:ext>
            </p:extLst>
          </p:nvPr>
        </p:nvGraphicFramePr>
        <p:xfrm>
          <a:off x="5242032" y="3212873"/>
          <a:ext cx="4416975" cy="1059003"/>
        </p:xfrm>
        <a:graphic>
          <a:graphicData uri="http://schemas.openxmlformats.org/drawingml/2006/table">
            <a:tbl>
              <a:tblPr firstRow="1" firstCol="1" bandRow="1">
                <a:tableStyleId>{5C22544A-7EE6-4342-B048-85BDC9FD1C3A}</a:tableStyleId>
              </a:tblPr>
              <a:tblGrid>
                <a:gridCol w="751492">
                  <a:extLst>
                    <a:ext uri="{9D8B030D-6E8A-4147-A177-3AD203B41FA5}">
                      <a16:colId xmlns:a16="http://schemas.microsoft.com/office/drawing/2014/main" val="1660175332"/>
                    </a:ext>
                  </a:extLst>
                </a:gridCol>
                <a:gridCol w="1868214">
                  <a:extLst>
                    <a:ext uri="{9D8B030D-6E8A-4147-A177-3AD203B41FA5}">
                      <a16:colId xmlns:a16="http://schemas.microsoft.com/office/drawing/2014/main" val="1296918464"/>
                    </a:ext>
                  </a:extLst>
                </a:gridCol>
                <a:gridCol w="630621">
                  <a:extLst>
                    <a:ext uri="{9D8B030D-6E8A-4147-A177-3AD203B41FA5}">
                      <a16:colId xmlns:a16="http://schemas.microsoft.com/office/drawing/2014/main" val="2851877735"/>
                    </a:ext>
                  </a:extLst>
                </a:gridCol>
                <a:gridCol w="199696">
                  <a:extLst>
                    <a:ext uri="{9D8B030D-6E8A-4147-A177-3AD203B41FA5}">
                      <a16:colId xmlns:a16="http://schemas.microsoft.com/office/drawing/2014/main" val="3554798583"/>
                    </a:ext>
                  </a:extLst>
                </a:gridCol>
                <a:gridCol w="283779">
                  <a:extLst>
                    <a:ext uri="{9D8B030D-6E8A-4147-A177-3AD203B41FA5}">
                      <a16:colId xmlns:a16="http://schemas.microsoft.com/office/drawing/2014/main" val="382300827"/>
                    </a:ext>
                  </a:extLst>
                </a:gridCol>
                <a:gridCol w="199697">
                  <a:extLst>
                    <a:ext uri="{9D8B030D-6E8A-4147-A177-3AD203B41FA5}">
                      <a16:colId xmlns:a16="http://schemas.microsoft.com/office/drawing/2014/main" val="4015682132"/>
                    </a:ext>
                  </a:extLst>
                </a:gridCol>
                <a:gridCol w="483476">
                  <a:extLst>
                    <a:ext uri="{9D8B030D-6E8A-4147-A177-3AD203B41FA5}">
                      <a16:colId xmlns:a16="http://schemas.microsoft.com/office/drawing/2014/main" val="3164530550"/>
                    </a:ext>
                  </a:extLst>
                </a:gridCol>
              </a:tblGrid>
              <a:tr h="186513">
                <a:tc gridSpan="7">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11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3933832"/>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23590722"/>
                  </a:ext>
                </a:extLst>
              </a:tr>
              <a:tr h="0">
                <a:tc>
                  <a:txBody>
                    <a:bodyPr/>
                    <a:lstStyle/>
                    <a:p>
                      <a:pPr marL="0" marR="0">
                        <a:lnSpc>
                          <a:spcPct val="107000"/>
                        </a:lnSpc>
                        <a:spcBef>
                          <a:spcPts val="0"/>
                        </a:spcBef>
                        <a:spcAft>
                          <a:spcPts val="0"/>
                        </a:spcAft>
                      </a:pPr>
                      <a:r>
                        <a:rPr lang="en-US" sz="1000" u="sng" dirty="0">
                          <a:effectLst/>
                          <a:hlinkClick r:id="rId11"/>
                        </a:rPr>
                        <a:t>EM4081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Altı</a:t>
                      </a:r>
                      <a:r>
                        <a:rPr lang="tr-TR" sz="1000" baseline="0" dirty="0" smtClean="0">
                          <a:effectLst/>
                          <a:latin typeface="+mn-lt"/>
                          <a:ea typeface="+mn-ea"/>
                          <a:cs typeface="+mn-cs"/>
                        </a:rPr>
                        <a:t> Sigma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72802573"/>
                  </a:ext>
                </a:extLst>
              </a:tr>
              <a:tr h="0">
                <a:tc>
                  <a:txBody>
                    <a:bodyPr/>
                    <a:lstStyle/>
                    <a:p>
                      <a:pPr marL="0" marR="0">
                        <a:lnSpc>
                          <a:spcPct val="107000"/>
                        </a:lnSpc>
                        <a:spcBef>
                          <a:spcPts val="0"/>
                        </a:spcBef>
                        <a:spcAft>
                          <a:spcPts val="0"/>
                        </a:spcAft>
                      </a:pPr>
                      <a:r>
                        <a:rPr lang="en-US" sz="1000" u="sng" dirty="0">
                          <a:effectLst/>
                          <a:hlinkClick r:id="rId12"/>
                        </a:rPr>
                        <a:t>EM4082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Taşımacılık</a:t>
                      </a:r>
                      <a:r>
                        <a:rPr lang="tr-TR" sz="1000" baseline="0" dirty="0" smtClean="0">
                          <a:effectLst/>
                        </a:rPr>
                        <a:t> – Dağıtım Planlama Yönetimi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9684187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20466129"/>
              </p:ext>
            </p:extLst>
          </p:nvPr>
        </p:nvGraphicFramePr>
        <p:xfrm>
          <a:off x="5242032" y="4421509"/>
          <a:ext cx="4416975" cy="891540"/>
        </p:xfrm>
        <a:graphic>
          <a:graphicData uri="http://schemas.openxmlformats.org/drawingml/2006/table">
            <a:tbl>
              <a:tblPr firstRow="1" firstCol="1" bandRow="1">
                <a:tableStyleId>{5C22544A-7EE6-4342-B048-85BDC9FD1C3A}</a:tableStyleId>
              </a:tblPr>
              <a:tblGrid>
                <a:gridCol w="738042">
                  <a:extLst>
                    <a:ext uri="{9D8B030D-6E8A-4147-A177-3AD203B41FA5}">
                      <a16:colId xmlns:a16="http://schemas.microsoft.com/office/drawing/2014/main" val="3464258796"/>
                    </a:ext>
                  </a:extLst>
                </a:gridCol>
                <a:gridCol w="1873531">
                  <a:extLst>
                    <a:ext uri="{9D8B030D-6E8A-4147-A177-3AD203B41FA5}">
                      <a16:colId xmlns:a16="http://schemas.microsoft.com/office/drawing/2014/main" val="3028261899"/>
                    </a:ext>
                  </a:extLst>
                </a:gridCol>
                <a:gridCol w="626151">
                  <a:extLst>
                    <a:ext uri="{9D8B030D-6E8A-4147-A177-3AD203B41FA5}">
                      <a16:colId xmlns:a16="http://schemas.microsoft.com/office/drawing/2014/main" val="123485041"/>
                    </a:ext>
                  </a:extLst>
                </a:gridCol>
                <a:gridCol w="208717">
                  <a:extLst>
                    <a:ext uri="{9D8B030D-6E8A-4147-A177-3AD203B41FA5}">
                      <a16:colId xmlns:a16="http://schemas.microsoft.com/office/drawing/2014/main" val="2439980950"/>
                    </a:ext>
                  </a:extLst>
                </a:gridCol>
                <a:gridCol w="208717">
                  <a:extLst>
                    <a:ext uri="{9D8B030D-6E8A-4147-A177-3AD203B41FA5}">
                      <a16:colId xmlns:a16="http://schemas.microsoft.com/office/drawing/2014/main" val="3755391417"/>
                    </a:ext>
                  </a:extLst>
                </a:gridCol>
                <a:gridCol w="250460">
                  <a:extLst>
                    <a:ext uri="{9D8B030D-6E8A-4147-A177-3AD203B41FA5}">
                      <a16:colId xmlns:a16="http://schemas.microsoft.com/office/drawing/2014/main" val="3363423056"/>
                    </a:ext>
                  </a:extLst>
                </a:gridCol>
                <a:gridCol w="511357">
                  <a:extLst>
                    <a:ext uri="{9D8B030D-6E8A-4147-A177-3AD203B41FA5}">
                      <a16:colId xmlns:a16="http://schemas.microsoft.com/office/drawing/2014/main" val="2655094537"/>
                    </a:ext>
                  </a:extLst>
                </a:gridCol>
              </a:tblGrid>
              <a:tr h="0">
                <a:tc gridSpan="7">
                  <a:txBody>
                    <a:bodyPr/>
                    <a:lstStyle/>
                    <a:p>
                      <a:pPr marL="0" marR="0">
                        <a:lnSpc>
                          <a:spcPct val="107000"/>
                        </a:lnSpc>
                        <a:spcBef>
                          <a:spcPts val="0"/>
                        </a:spcBef>
                        <a:spcAft>
                          <a:spcPts val="0"/>
                        </a:spcAft>
                      </a:pPr>
                      <a:r>
                        <a:rPr lang="tr-TR" sz="1000" dirty="0" smtClean="0">
                          <a:effectLst/>
                        </a:rPr>
                        <a:t>Seçmeli</a:t>
                      </a:r>
                      <a:r>
                        <a:rPr lang="tr-TR" sz="1000" baseline="0" dirty="0" smtClean="0">
                          <a:effectLst/>
                        </a:rPr>
                        <a:t> Ders</a:t>
                      </a:r>
                      <a:r>
                        <a:rPr lang="en-US" sz="1000" dirty="0" smtClean="0">
                          <a:effectLst/>
                        </a:rPr>
                        <a:t> </a:t>
                      </a:r>
                      <a:r>
                        <a:rPr lang="en-US" sz="1000" dirty="0">
                          <a:effectLst/>
                        </a:rPr>
                        <a:t>12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3403786"/>
                  </a:ext>
                </a:extLst>
              </a:tr>
              <a:tr h="0">
                <a:tc>
                  <a:txBody>
                    <a:bodyPr/>
                    <a:lstStyle/>
                    <a:p>
                      <a:pPr marL="0" marR="0" algn="ctr">
                        <a:lnSpc>
                          <a:spcPct val="107000"/>
                        </a:lnSpc>
                        <a:spcBef>
                          <a:spcPts val="0"/>
                        </a:spcBef>
                        <a:spcAft>
                          <a:spcPts val="0"/>
                        </a:spcAft>
                      </a:pPr>
                      <a:r>
                        <a:rPr lang="tr-TR" sz="1000" dirty="0" smtClean="0">
                          <a:effectLst/>
                        </a:rPr>
                        <a:t>Ders Kodu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A</a:t>
                      </a:r>
                      <a:r>
                        <a:rPr lang="tr-TR" sz="1000" dirty="0" smtClean="0">
                          <a:effectLst/>
                        </a:rPr>
                        <a:t>dı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Ders</a:t>
                      </a:r>
                      <a:r>
                        <a:rPr lang="tr-TR" sz="1000" baseline="0" dirty="0" smtClean="0">
                          <a:effectLst/>
                        </a:rPr>
                        <a:t> Türü</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D</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U</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AK</a:t>
                      </a:r>
                      <a:r>
                        <a:rPr lang="en-US" sz="1000" dirty="0" smtClean="0">
                          <a:effectLst/>
                        </a:rPr>
                        <a: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81837901"/>
                  </a:ext>
                </a:extLst>
              </a:tr>
              <a:tr h="0">
                <a:tc>
                  <a:txBody>
                    <a:bodyPr/>
                    <a:lstStyle/>
                    <a:p>
                      <a:pPr marL="0" marR="0">
                        <a:lnSpc>
                          <a:spcPct val="107000"/>
                        </a:lnSpc>
                        <a:spcBef>
                          <a:spcPts val="0"/>
                        </a:spcBef>
                        <a:spcAft>
                          <a:spcPts val="0"/>
                        </a:spcAft>
                      </a:pPr>
                      <a:r>
                        <a:rPr lang="en-US" sz="1000" u="sng" dirty="0">
                          <a:effectLst/>
                          <a:hlinkClick r:id="rId13"/>
                        </a:rPr>
                        <a:t>EM4101</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rPr>
                        <a:t>Kuyruk</a:t>
                      </a:r>
                      <a:r>
                        <a:rPr lang="tr-TR" sz="1000" baseline="0" dirty="0" smtClean="0">
                          <a:effectLst/>
                        </a:rPr>
                        <a:t> Teorisi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23787097"/>
                  </a:ext>
                </a:extLst>
              </a:tr>
              <a:tr h="0">
                <a:tc>
                  <a:txBody>
                    <a:bodyPr/>
                    <a:lstStyle/>
                    <a:p>
                      <a:pPr marL="0" marR="0">
                        <a:lnSpc>
                          <a:spcPct val="107000"/>
                        </a:lnSpc>
                        <a:spcBef>
                          <a:spcPts val="0"/>
                        </a:spcBef>
                        <a:spcAft>
                          <a:spcPts val="0"/>
                        </a:spcAft>
                      </a:pPr>
                      <a:r>
                        <a:rPr lang="en-US" sz="1000" u="sng" dirty="0">
                          <a:effectLst/>
                          <a:hlinkClick r:id="rId14"/>
                        </a:rPr>
                        <a:t>EM4102</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noFill/>
                  </a:tcPr>
                </a:tc>
                <a:tc>
                  <a:txBody>
                    <a:bodyPr/>
                    <a:lstStyle/>
                    <a:p>
                      <a:pPr marL="0" marR="0">
                        <a:lnSpc>
                          <a:spcPct val="107000"/>
                        </a:lnSpc>
                        <a:spcBef>
                          <a:spcPts val="0"/>
                        </a:spcBef>
                        <a:spcAft>
                          <a:spcPts val="0"/>
                        </a:spcAft>
                      </a:pPr>
                      <a:r>
                        <a:rPr lang="tr-TR" sz="1000" dirty="0" smtClean="0">
                          <a:effectLst/>
                          <a:latin typeface="+mn-lt"/>
                          <a:ea typeface="+mn-ea"/>
                          <a:cs typeface="+mn-cs"/>
                        </a:rPr>
                        <a:t>Dinamik</a:t>
                      </a:r>
                      <a:r>
                        <a:rPr lang="tr-TR" sz="1000" baseline="0" dirty="0" smtClean="0">
                          <a:effectLst/>
                          <a:latin typeface="+mn-lt"/>
                          <a:ea typeface="+mn-ea"/>
                          <a:cs typeface="+mn-cs"/>
                        </a:rPr>
                        <a:t> Programlama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tr-TR" sz="1000" dirty="0" smtClean="0">
                          <a:effectLst/>
                        </a:rPr>
                        <a:t>Seçmeli</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0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33663002"/>
                  </a:ext>
                </a:extLst>
              </a:tr>
            </a:tbl>
          </a:graphicData>
        </a:graphic>
      </p:graphicFrame>
      <p:sp>
        <p:nvSpPr>
          <p:cNvPr id="15" name="Text Placeholder 6"/>
          <p:cNvSpPr>
            <a:spLocks noGrp="1"/>
          </p:cNvSpPr>
          <p:nvPr>
            <p:ph type="body" sz="quarter" idx="22"/>
          </p:nvPr>
        </p:nvSpPr>
        <p:spPr>
          <a:xfrm>
            <a:off x="3657599" y="457200"/>
            <a:ext cx="2810063" cy="2606040"/>
          </a:xfrm>
        </p:spPr>
        <p:txBody>
          <a:bodyPr/>
          <a:lstStyle/>
          <a:p>
            <a:pPr algn="ctr"/>
            <a:r>
              <a:rPr lang="tr-TR" sz="2400" b="1" dirty="0" smtClean="0"/>
              <a:t>Endüstri Mühendisliği Bölümü</a:t>
            </a:r>
            <a:endParaRPr lang="en-US" sz="2400" b="1" dirty="0" smtClean="0"/>
          </a:p>
          <a:p>
            <a:pPr algn="ctr"/>
            <a:endParaRPr lang="en-US" sz="2400" b="1" dirty="0"/>
          </a:p>
          <a:p>
            <a:pPr algn="ctr"/>
            <a:r>
              <a:rPr lang="tr-TR" sz="2400" b="1" dirty="0" smtClean="0"/>
              <a:t>Seçmeli</a:t>
            </a:r>
            <a:r>
              <a:rPr lang="tr-TR" sz="2400" b="1" dirty="0"/>
              <a:t> </a:t>
            </a:r>
            <a:r>
              <a:rPr lang="tr-TR" sz="2400" b="1" dirty="0" smtClean="0"/>
              <a:t>Dersler</a:t>
            </a:r>
          </a:p>
        </p:txBody>
      </p:sp>
    </p:spTree>
    <p:extLst>
      <p:ext uri="{BB962C8B-B14F-4D97-AF65-F5344CB8AC3E}">
        <p14:creationId xmlns:p14="http://schemas.microsoft.com/office/powerpoint/2010/main" val="419659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457198" y="3314607"/>
            <a:ext cx="6043261" cy="309460"/>
          </a:xfrm>
        </p:spPr>
        <p:txBody>
          <a:bodyPr/>
          <a:lstStyle/>
          <a:p>
            <a:r>
              <a:rPr lang="en-US" b="1" dirty="0" smtClean="0"/>
              <a:t>Bayburt</a:t>
            </a:r>
            <a:endParaRPr lang="en-US" b="1" dirty="0"/>
          </a:p>
        </p:txBody>
      </p:sp>
      <p:sp>
        <p:nvSpPr>
          <p:cNvPr id="15" name="Text Placeholder 14"/>
          <p:cNvSpPr>
            <a:spLocks noGrp="1"/>
          </p:cNvSpPr>
          <p:nvPr>
            <p:ph type="body" sz="quarter" idx="11"/>
          </p:nvPr>
        </p:nvSpPr>
        <p:spPr>
          <a:xfrm>
            <a:off x="457199" y="3624067"/>
            <a:ext cx="6043260" cy="855720"/>
          </a:xfrm>
        </p:spPr>
        <p:txBody>
          <a:bodyPr/>
          <a:lstStyle/>
          <a:p>
            <a:pPr algn="just"/>
            <a:r>
              <a:rPr lang="tr-TR" dirty="0" smtClean="0"/>
              <a:t>Bayburt, Doğu Anadolu'yu Karadeniz'e bağlayan tarihi İpek Yolu üzerinde yer almaktadır. Çoruh nehrinin kıyısında yer alan şehrin tarihi M.Ö. 3000 yılına kadar uzanmaktadır. 1647'de Bayburt'u ziyaret eden Evliya Çelebi, adını “zengin” ve “şehir” anlamına gelen “bay” ve “yurt” sözcükleriyle anlatmıştır. 1916'da Ruslar tarafından işgal edilen Bayburt büyük ölçüde tahrip edildi. O zamana kadar Erzurum'un bir parçası olan Bayburt, 1927 yılında Gümüşhane'ye bağlanmış ve 1989 yılında 3578 sayılı yasaya göre il statüsü kazanmıştır. TÜİK'in adrese dayalı 2017 verilerine göre, Bayburt ilinin nüfusu 80.417'dir.</a:t>
            </a:r>
            <a:endParaRPr lang="tr-TR" dirty="0"/>
          </a:p>
        </p:txBody>
      </p:sp>
      <p:sp>
        <p:nvSpPr>
          <p:cNvPr id="12" name="Text Placeholder 11"/>
          <p:cNvSpPr>
            <a:spLocks noGrp="1"/>
          </p:cNvSpPr>
          <p:nvPr>
            <p:ph type="body" sz="quarter" idx="22"/>
          </p:nvPr>
        </p:nvSpPr>
        <p:spPr>
          <a:xfrm>
            <a:off x="3657599" y="1478457"/>
            <a:ext cx="2834640" cy="563526"/>
          </a:xfrm>
        </p:spPr>
        <p:txBody>
          <a:bodyPr/>
          <a:lstStyle/>
          <a:p>
            <a:pPr algn="ctr"/>
            <a:r>
              <a:rPr lang="en-US" sz="3600" b="1" dirty="0" smtClean="0"/>
              <a:t>Bayburt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8" y="5044965"/>
            <a:ext cx="2285242" cy="169607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485" y="5044965"/>
            <a:ext cx="2514058" cy="1698953"/>
          </a:xfrm>
          <a:prstGeom prst="rect">
            <a:avLst/>
          </a:prstGeom>
        </p:spPr>
      </p:pic>
      <p:pic>
        <p:nvPicPr>
          <p:cNvPr id="7" name="Picture Placeholder 6"/>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9238" r="9238"/>
          <a:stretch>
            <a:fillRect/>
          </a:stretch>
        </p:blipFill>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6589" y="5044965"/>
            <a:ext cx="2542874" cy="169607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6589" y="2758532"/>
            <a:ext cx="2542874" cy="169607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6589" y="457200"/>
            <a:ext cx="2542874" cy="1710977"/>
          </a:xfrm>
          <a:prstGeom prst="rect">
            <a:avLst/>
          </a:prstGeom>
        </p:spPr>
      </p:pic>
    </p:spTree>
    <p:extLst>
      <p:ext uri="{BB962C8B-B14F-4D97-AF65-F5344CB8AC3E}">
        <p14:creationId xmlns:p14="http://schemas.microsoft.com/office/powerpoint/2010/main" val="3218315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61" y="4968714"/>
            <a:ext cx="9269915" cy="190066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984" y="0"/>
            <a:ext cx="5401067" cy="4319025"/>
          </a:xfrm>
          <a:prstGeom prst="rect">
            <a:avLst/>
          </a:prstGeom>
          <a:blipFill>
            <a:blip r:embed="rId2"/>
            <a:stretch>
              <a:fillRect/>
            </a:stretch>
          </a:blipFill>
        </p:spPr>
      </p:pic>
    </p:spTree>
    <p:extLst>
      <p:ext uri="{BB962C8B-B14F-4D97-AF65-F5344CB8AC3E}">
        <p14:creationId xmlns:p14="http://schemas.microsoft.com/office/powerpoint/2010/main" val="346212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198" y="3314607"/>
            <a:ext cx="6101528" cy="309460"/>
          </a:xfrm>
        </p:spPr>
        <p:txBody>
          <a:bodyPr/>
          <a:lstStyle/>
          <a:p>
            <a:r>
              <a:rPr lang="tr-TR" b="1" dirty="0" smtClean="0"/>
              <a:t>Tarihi, Kültürel ve Turistik Yerler</a:t>
            </a:r>
            <a:endParaRPr lang="tr-TR" b="1" dirty="0"/>
          </a:p>
        </p:txBody>
      </p:sp>
      <p:sp>
        <p:nvSpPr>
          <p:cNvPr id="3" name="Text Placeholder 2"/>
          <p:cNvSpPr>
            <a:spLocks noGrp="1"/>
          </p:cNvSpPr>
          <p:nvPr>
            <p:ph type="body" sz="quarter" idx="11"/>
          </p:nvPr>
        </p:nvSpPr>
        <p:spPr>
          <a:xfrm>
            <a:off x="457198" y="3624066"/>
            <a:ext cx="6101528" cy="1405133"/>
          </a:xfrm>
        </p:spPr>
        <p:txBody>
          <a:bodyPr/>
          <a:lstStyle/>
          <a:p>
            <a:pPr algn="just">
              <a:lnSpc>
                <a:spcPct val="100000"/>
              </a:lnSpc>
            </a:pPr>
            <a:r>
              <a:rPr lang="tr-TR" dirty="0"/>
              <a:t>Tarihi ve kültürel değerlerle zengin bir il olan Bayburt, turistik destinasyonları ve doğal güzellikleriyle de yerli ve yabancı turistlerin ilgisini çekiyor.</a:t>
            </a:r>
            <a:r>
              <a:rPr lang="en-US" dirty="0"/>
              <a:t> </a:t>
            </a:r>
            <a:r>
              <a:rPr lang="tr-TR" dirty="0" smtClean="0"/>
              <a:t>Birçoğu Türk tarihi ve kültürüne dayanan tarihi ve kültürel yapılar şehrin tarihine ışık</a:t>
            </a:r>
            <a:r>
              <a:rPr lang="en-US" dirty="0" smtClean="0"/>
              <a:t> </a:t>
            </a:r>
            <a:r>
              <a:rPr lang="tr-TR" dirty="0" smtClean="0"/>
              <a:t>tutuyor. Bunlardan en önemlisi, başkenti şehirdeki bir tepe üzerinde bulunan ve konumu, yapısı ve mimari özellikleriyle dikkat çeken Bayburt Kalesi'dir. </a:t>
            </a:r>
          </a:p>
          <a:p>
            <a:pPr algn="just">
              <a:lnSpc>
                <a:spcPct val="100000"/>
              </a:lnSpc>
            </a:pPr>
            <a:r>
              <a:rPr lang="tr-TR" dirty="0" smtClean="0"/>
              <a:t>Aydıntepe ilçesinde bulunan Aydıntepe Yeraltı Şehri ise kentin en önemli ikinci değeridir.</a:t>
            </a:r>
            <a:br>
              <a:rPr lang="tr-TR" dirty="0" smtClean="0"/>
            </a:br>
            <a:r>
              <a:rPr lang="tr-TR" dirty="0" smtClean="0"/>
              <a:t>Dünyanın ilk köy müzelerinden biri olan ve sergi salonları ile 30 hektarlık bir alana yayılan Baksi Müzesi, Çoruh'a bakan bir tepede kurulmuştur.</a:t>
            </a:r>
          </a:p>
          <a:p>
            <a:pPr algn="just">
              <a:lnSpc>
                <a:spcPct val="100000"/>
              </a:lnSpc>
            </a:pPr>
            <a:r>
              <a:rPr lang="tr-TR" dirty="0" smtClean="0"/>
              <a:t>Cimagil Mağarası, Dede Korkut'un mezarı, Korgan Köprüsü, Sirakayalar Şelalesi, Saruhan Kalesi, Yenişehir ve Aslandağı Dinlenme Tesisleri, her yıl birçok ziyaretçiyi cezbeden diğer destinasyonlardır.</a:t>
            </a:r>
          </a:p>
        </p:txBody>
      </p:sp>
      <p:pic>
        <p:nvPicPr>
          <p:cNvPr id="25" name="Picture Placeholder 24"/>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9238" r="9238"/>
          <a:stretch>
            <a:fillRect/>
          </a:stretch>
        </p:blipFill>
        <p:spPr/>
      </p:pic>
      <p:sp>
        <p:nvSpPr>
          <p:cNvPr id="7" name="Text Placeholder 6"/>
          <p:cNvSpPr>
            <a:spLocks noGrp="1"/>
          </p:cNvSpPr>
          <p:nvPr>
            <p:ph type="body" sz="quarter" idx="22"/>
          </p:nvPr>
        </p:nvSpPr>
        <p:spPr/>
        <p:txBody>
          <a:bodyPr/>
          <a:lstStyle/>
          <a:p>
            <a:pPr algn="ctr"/>
            <a:r>
              <a:rPr lang="en-US" sz="3600" b="1" dirty="0" smtClean="0"/>
              <a:t>Bayburt</a:t>
            </a:r>
            <a:endParaRPr lang="en-US" sz="3600" b="1" dirty="0"/>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5135526"/>
            <a:ext cx="3197334" cy="1796902"/>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2774" y="5135526"/>
            <a:ext cx="2685952" cy="179690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6968" y="5135526"/>
            <a:ext cx="2706178" cy="1796902"/>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6968" y="2796363"/>
            <a:ext cx="2703328" cy="151927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6968" y="457200"/>
            <a:ext cx="2703327" cy="1519270"/>
          </a:xfrm>
          <a:prstGeom prst="rect">
            <a:avLst/>
          </a:prstGeom>
        </p:spPr>
      </p:pic>
    </p:spTree>
    <p:extLst>
      <p:ext uri="{BB962C8B-B14F-4D97-AF65-F5344CB8AC3E}">
        <p14:creationId xmlns:p14="http://schemas.microsoft.com/office/powerpoint/2010/main" val="3989727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457198" y="3314607"/>
            <a:ext cx="6043261" cy="309460"/>
          </a:xfrm>
        </p:spPr>
        <p:txBody>
          <a:bodyPr/>
          <a:lstStyle/>
          <a:p>
            <a:r>
              <a:rPr lang="en-US" b="1" dirty="0" smtClean="0"/>
              <a:t>Bayburt </a:t>
            </a:r>
            <a:r>
              <a:rPr lang="tr-TR" b="1" dirty="0" smtClean="0"/>
              <a:t>Üniversitesi</a:t>
            </a:r>
            <a:endParaRPr lang="en-US" b="1" dirty="0"/>
          </a:p>
        </p:txBody>
      </p:sp>
      <p:sp>
        <p:nvSpPr>
          <p:cNvPr id="15" name="Text Placeholder 14"/>
          <p:cNvSpPr>
            <a:spLocks noGrp="1"/>
          </p:cNvSpPr>
          <p:nvPr>
            <p:ph type="body" sz="quarter" idx="11"/>
          </p:nvPr>
        </p:nvSpPr>
        <p:spPr>
          <a:xfrm>
            <a:off x="457199" y="3624067"/>
            <a:ext cx="6043260" cy="855720"/>
          </a:xfrm>
        </p:spPr>
        <p:txBody>
          <a:bodyPr/>
          <a:lstStyle/>
          <a:p>
            <a:pPr algn="just"/>
            <a:r>
              <a:rPr lang="tr-TR" sz="1000" dirty="0"/>
              <a:t>Türkiye'nin en genç yüksek öğrenim kurumlarından biri olan Bayburt Üniversitesi, 31 Mayıs 2008 tarihinde kuruldu. Bayburt Üniversitesi, </a:t>
            </a:r>
            <a:r>
              <a:rPr lang="tr-TR" sz="1000" dirty="0" smtClean="0"/>
              <a:t>eğitim ve araştırma alanında </a:t>
            </a:r>
            <a:r>
              <a:rPr lang="tr-TR" sz="1000" dirty="0"/>
              <a:t>dünya çapında tanınan üniversitelerden ve/veya enstitülerden biri olmayı hedefliyor.</a:t>
            </a:r>
            <a:r>
              <a:rPr lang="en-US" sz="1000" dirty="0"/>
              <a:t> </a:t>
            </a:r>
            <a:r>
              <a:rPr lang="tr-TR" sz="1000" dirty="0" smtClean="0"/>
              <a:t>Öğrencilerin eğitimi ve bireysel gelişimi, bölgesel ve ulusal nüfusun yaşam kalitesinin yükseltilmesinden ve öğrenci odaklı araştırmaların da bir adresi olan bir akademik yapı olmayı hedefliyor</a:t>
            </a:r>
            <a:r>
              <a:rPr lang="en-US" sz="1000" dirty="0" smtClean="0"/>
              <a:t>.</a:t>
            </a:r>
            <a:endParaRPr lang="en-US" sz="1000" dirty="0"/>
          </a:p>
        </p:txBody>
      </p:sp>
      <p:sp>
        <p:nvSpPr>
          <p:cNvPr id="26" name="Text Placeholder 25"/>
          <p:cNvSpPr>
            <a:spLocks noGrp="1"/>
          </p:cNvSpPr>
          <p:nvPr>
            <p:ph type="body" sz="quarter" idx="30"/>
          </p:nvPr>
        </p:nvSpPr>
        <p:spPr/>
        <p:txBody>
          <a:bodyPr/>
          <a:lstStyle/>
          <a:p>
            <a:r>
              <a:rPr lang="tr-TR" dirty="0" smtClean="0"/>
              <a:t>İletişim</a:t>
            </a:r>
            <a:endParaRPr lang="en-US" dirty="0"/>
          </a:p>
        </p:txBody>
      </p:sp>
      <p:sp>
        <p:nvSpPr>
          <p:cNvPr id="33" name="Text Placeholder 32"/>
          <p:cNvSpPr>
            <a:spLocks noGrp="1"/>
          </p:cNvSpPr>
          <p:nvPr>
            <p:ph type="body" sz="quarter" idx="32"/>
          </p:nvPr>
        </p:nvSpPr>
        <p:spPr/>
        <p:txBody>
          <a:bodyPr/>
          <a:lstStyle/>
          <a:p>
            <a:r>
              <a:rPr lang="en-US" dirty="0" smtClean="0"/>
              <a:t>Bayburt </a:t>
            </a:r>
            <a:r>
              <a:rPr lang="tr-TR" dirty="0" smtClean="0"/>
              <a:t>Üniversitesi</a:t>
            </a:r>
            <a:endParaRPr lang="en-US" dirty="0"/>
          </a:p>
        </p:txBody>
      </p:sp>
      <p:sp>
        <p:nvSpPr>
          <p:cNvPr id="34" name="Text Placeholder 33"/>
          <p:cNvSpPr>
            <a:spLocks noGrp="1"/>
          </p:cNvSpPr>
          <p:nvPr>
            <p:ph type="body" sz="quarter" idx="33"/>
          </p:nvPr>
        </p:nvSpPr>
        <p:spPr/>
        <p:txBody>
          <a:bodyPr/>
          <a:lstStyle/>
          <a:p>
            <a:r>
              <a:rPr lang="en-US" dirty="0"/>
              <a:t>Bayburt </a:t>
            </a:r>
            <a:r>
              <a:rPr lang="en-US" dirty="0" smtClean="0"/>
              <a:t>Üniversitesi</a:t>
            </a:r>
            <a:r>
              <a:rPr lang="en-US" dirty="0"/>
              <a:t> </a:t>
            </a:r>
            <a:r>
              <a:rPr lang="en-US" dirty="0" smtClean="0"/>
              <a:t>Dede </a:t>
            </a:r>
            <a:r>
              <a:rPr lang="en-US" dirty="0"/>
              <a:t>Korkut </a:t>
            </a:r>
            <a:r>
              <a:rPr lang="en-US" dirty="0" smtClean="0"/>
              <a:t>K</a:t>
            </a:r>
            <a:r>
              <a:rPr lang="tr-TR" dirty="0" smtClean="0"/>
              <a:t>ülliyesi</a:t>
            </a:r>
            <a:endParaRPr lang="en-US" dirty="0"/>
          </a:p>
        </p:txBody>
      </p:sp>
      <p:sp>
        <p:nvSpPr>
          <p:cNvPr id="35" name="Text Placeholder 34"/>
          <p:cNvSpPr>
            <a:spLocks noGrp="1"/>
          </p:cNvSpPr>
          <p:nvPr>
            <p:ph type="body" sz="quarter" idx="34"/>
          </p:nvPr>
        </p:nvSpPr>
        <p:spPr/>
        <p:txBody>
          <a:bodyPr/>
          <a:lstStyle/>
          <a:p>
            <a:r>
              <a:rPr lang="tr-TR" dirty="0" smtClean="0"/>
              <a:t>Bayburt, 69000 Türkiye</a:t>
            </a:r>
            <a:endParaRPr lang="en-US" dirty="0"/>
          </a:p>
        </p:txBody>
      </p:sp>
      <p:sp>
        <p:nvSpPr>
          <p:cNvPr id="36" name="Text Placeholder 35"/>
          <p:cNvSpPr>
            <a:spLocks noGrp="1"/>
          </p:cNvSpPr>
          <p:nvPr>
            <p:ph type="body" sz="quarter" idx="35"/>
          </p:nvPr>
        </p:nvSpPr>
        <p:spPr/>
        <p:txBody>
          <a:bodyPr/>
          <a:lstStyle/>
          <a:p>
            <a:r>
              <a:rPr lang="en-US" dirty="0"/>
              <a:t>+90 (458) 211 1153</a:t>
            </a:r>
          </a:p>
        </p:txBody>
      </p:sp>
      <p:sp>
        <p:nvSpPr>
          <p:cNvPr id="37" name="Text Placeholder 36"/>
          <p:cNvSpPr>
            <a:spLocks noGrp="1"/>
          </p:cNvSpPr>
          <p:nvPr>
            <p:ph type="body" sz="quarter" idx="36"/>
          </p:nvPr>
        </p:nvSpPr>
        <p:spPr/>
        <p:txBody>
          <a:bodyPr/>
          <a:lstStyle/>
          <a:p>
            <a:r>
              <a:rPr lang="en-US" dirty="0"/>
              <a:t>rektorluk@bayburt.edu.tr</a:t>
            </a:r>
          </a:p>
        </p:txBody>
      </p:sp>
      <p:sp>
        <p:nvSpPr>
          <p:cNvPr id="38" name="Text Placeholder 37"/>
          <p:cNvSpPr>
            <a:spLocks noGrp="1"/>
          </p:cNvSpPr>
          <p:nvPr>
            <p:ph type="body" sz="quarter" idx="37"/>
          </p:nvPr>
        </p:nvSpPr>
        <p:spPr/>
        <p:txBody>
          <a:bodyPr/>
          <a:lstStyle/>
          <a:p>
            <a:r>
              <a:rPr lang="tr-TR" dirty="0" smtClean="0"/>
              <a:t>www.bayburt.edu.tr</a:t>
            </a:r>
            <a:endParaRPr lang="en-US" dirty="0"/>
          </a:p>
        </p:txBody>
      </p:sp>
      <p:pic>
        <p:nvPicPr>
          <p:cNvPr id="7" name="Picture Placeholder 6"/>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9074" r="9074"/>
          <a:stretch>
            <a:fillRect/>
          </a:stretch>
        </p:blipFill>
        <p:spPr/>
      </p:pic>
      <p:pic>
        <p:nvPicPr>
          <p:cNvPr id="18" name="Picture Placeholder 3"/>
          <p:cNvPicPr>
            <a:picLocks noChangeAspect="1"/>
          </p:cNvPicPr>
          <p:nvPr/>
        </p:nvPicPr>
        <p:blipFill>
          <a:blip r:embed="rId3" cstate="print">
            <a:extLst>
              <a:ext uri="{28A0092B-C50C-407E-A947-70E740481C1C}">
                <a14:useLocalDpi xmlns:a14="http://schemas.microsoft.com/office/drawing/2010/main" val="0"/>
              </a:ext>
            </a:extLst>
          </a:blip>
          <a:srcRect l="9074" r="9074"/>
          <a:stretch>
            <a:fillRect/>
          </a:stretch>
        </p:blipFill>
        <p:spPr>
          <a:xfrm>
            <a:off x="457199" y="4945089"/>
            <a:ext cx="2519918" cy="20519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7878" y="4945089"/>
            <a:ext cx="3061819" cy="204121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0459" y="4945089"/>
            <a:ext cx="3061819" cy="204121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238" y="457200"/>
            <a:ext cx="2606040" cy="260604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2953" y="1161055"/>
            <a:ext cx="2336744" cy="1198330"/>
          </a:xfrm>
          <a:prstGeom prst="rect">
            <a:avLst/>
          </a:prstGeom>
        </p:spPr>
      </p:pic>
    </p:spTree>
    <p:extLst>
      <p:ext uri="{BB962C8B-B14F-4D97-AF65-F5344CB8AC3E}">
        <p14:creationId xmlns:p14="http://schemas.microsoft.com/office/powerpoint/2010/main" val="2820497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198" y="3314607"/>
            <a:ext cx="6101528" cy="309460"/>
          </a:xfrm>
        </p:spPr>
        <p:txBody>
          <a:bodyPr/>
          <a:lstStyle/>
          <a:p>
            <a:r>
              <a:rPr lang="tr-TR" b="1" dirty="0" smtClean="0"/>
              <a:t>Mühendislik Fakültesi Bölümleri</a:t>
            </a:r>
            <a:endParaRPr lang="en-US" b="1" dirty="0"/>
          </a:p>
        </p:txBody>
      </p:sp>
      <p:sp>
        <p:nvSpPr>
          <p:cNvPr id="3" name="Text Placeholder 2"/>
          <p:cNvSpPr>
            <a:spLocks noGrp="1"/>
          </p:cNvSpPr>
          <p:nvPr>
            <p:ph type="body" sz="quarter" idx="11"/>
          </p:nvPr>
        </p:nvSpPr>
        <p:spPr>
          <a:xfrm>
            <a:off x="457198" y="3624067"/>
            <a:ext cx="6101528" cy="1171218"/>
          </a:xfrm>
        </p:spPr>
        <p:txBody>
          <a:bodyPr/>
          <a:lstStyle/>
          <a:p>
            <a:pPr algn="just">
              <a:lnSpc>
                <a:spcPct val="100000"/>
              </a:lnSpc>
            </a:pPr>
            <a:r>
              <a:rPr lang="tr-TR" sz="1000" dirty="0" smtClean="0"/>
              <a:t>Endüstri Mühendisliği Bölümü</a:t>
            </a:r>
          </a:p>
          <a:p>
            <a:pPr algn="just">
              <a:lnSpc>
                <a:spcPct val="100000"/>
              </a:lnSpc>
            </a:pPr>
            <a:r>
              <a:rPr lang="tr-TR" sz="1000" dirty="0" smtClean="0"/>
              <a:t>Elektrik-Elektronik Mühendisliği Bölümü</a:t>
            </a:r>
          </a:p>
          <a:p>
            <a:pPr algn="just">
              <a:lnSpc>
                <a:spcPct val="100000"/>
              </a:lnSpc>
            </a:pPr>
            <a:r>
              <a:rPr lang="tr-TR" sz="1000" dirty="0" smtClean="0"/>
              <a:t>Gıda Mühendisliği Bölümü</a:t>
            </a:r>
          </a:p>
          <a:p>
            <a:pPr algn="just">
              <a:lnSpc>
                <a:spcPct val="100000"/>
              </a:lnSpc>
            </a:pPr>
            <a:r>
              <a:rPr lang="tr-TR" sz="1000" dirty="0" smtClean="0"/>
              <a:t>İnşaat Mühendisliği Bölümü</a:t>
            </a:r>
          </a:p>
          <a:p>
            <a:pPr algn="just">
              <a:lnSpc>
                <a:spcPct val="100000"/>
              </a:lnSpc>
            </a:pPr>
            <a:r>
              <a:rPr lang="tr-TR" sz="1000" dirty="0" smtClean="0"/>
              <a:t>Makine Mühendisliği Bölümü</a:t>
            </a:r>
            <a:endParaRPr lang="en-US" sz="1000" dirty="0" smtClean="0"/>
          </a:p>
        </p:txBody>
      </p:sp>
      <p:sp>
        <p:nvSpPr>
          <p:cNvPr id="7" name="Text Placeholder 6"/>
          <p:cNvSpPr>
            <a:spLocks noGrp="1"/>
          </p:cNvSpPr>
          <p:nvPr>
            <p:ph type="body" sz="quarter" idx="22"/>
          </p:nvPr>
        </p:nvSpPr>
        <p:spPr>
          <a:xfrm>
            <a:off x="3654533" y="1193992"/>
            <a:ext cx="2810063" cy="1132455"/>
          </a:xfrm>
        </p:spPr>
        <p:txBody>
          <a:bodyPr/>
          <a:lstStyle/>
          <a:p>
            <a:pPr algn="ctr"/>
            <a:r>
              <a:rPr lang="tr-TR" sz="2400" b="1" dirty="0" smtClean="0"/>
              <a:t>Mühendislik Fakültesi</a:t>
            </a:r>
            <a:endParaRPr lang="en-US"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4044" y="5104743"/>
            <a:ext cx="2800942" cy="186729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8" y="5104743"/>
            <a:ext cx="2800942" cy="18672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4250" y="485087"/>
            <a:ext cx="2550264" cy="2550264"/>
          </a:xfrm>
          <a:prstGeom prst="rect">
            <a:avLst/>
          </a:prstGeom>
        </p:spPr>
      </p:pic>
      <p:pic>
        <p:nvPicPr>
          <p:cNvPr id="13" name="Picture Placeholder 4"/>
          <p:cNvPicPr>
            <a:picLocks noChangeAspect="1"/>
          </p:cNvPicPr>
          <p:nvPr/>
        </p:nvPicPr>
        <p:blipFill>
          <a:blip r:embed="rId5" cstate="print">
            <a:extLst>
              <a:ext uri="{28A0092B-C50C-407E-A947-70E740481C1C}">
                <a14:useLocalDpi xmlns:a14="http://schemas.microsoft.com/office/drawing/2010/main" val="0"/>
              </a:ext>
            </a:extLst>
          </a:blip>
          <a:srcRect l="9074" r="9074"/>
          <a:stretch>
            <a:fillRect/>
          </a:stretch>
        </p:blipFill>
        <p:spPr>
          <a:xfrm>
            <a:off x="467012" y="463517"/>
            <a:ext cx="3187521" cy="259340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0890" y="5101820"/>
            <a:ext cx="2493624" cy="1870218"/>
          </a:xfrm>
          <a:prstGeom prst="rect">
            <a:avLst/>
          </a:prstGeom>
        </p:spPr>
      </p:pic>
    </p:spTree>
    <p:extLst>
      <p:ext uri="{BB962C8B-B14F-4D97-AF65-F5344CB8AC3E}">
        <p14:creationId xmlns:p14="http://schemas.microsoft.com/office/powerpoint/2010/main" val="966169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198" y="3314607"/>
            <a:ext cx="9275380" cy="250643"/>
          </a:xfrm>
        </p:spPr>
        <p:txBody>
          <a:bodyPr/>
          <a:lstStyle/>
          <a:p>
            <a:pPr algn="ctr"/>
            <a:r>
              <a:rPr lang="tr-TR" b="1" dirty="0" smtClean="0"/>
              <a:t>Endüstri Mühendisliği Bölümü Hakkında</a:t>
            </a:r>
            <a:endParaRPr lang="en-US" b="1" dirty="0"/>
          </a:p>
        </p:txBody>
      </p:sp>
      <p:sp>
        <p:nvSpPr>
          <p:cNvPr id="3" name="Text Placeholder 2"/>
          <p:cNvSpPr>
            <a:spLocks noGrp="1"/>
          </p:cNvSpPr>
          <p:nvPr>
            <p:ph type="body" sz="quarter" idx="11"/>
          </p:nvPr>
        </p:nvSpPr>
        <p:spPr>
          <a:xfrm>
            <a:off x="457197" y="3707918"/>
            <a:ext cx="9210865" cy="1476283"/>
          </a:xfrm>
        </p:spPr>
        <p:txBody>
          <a:bodyPr/>
          <a:lstStyle/>
          <a:p>
            <a:pPr algn="just"/>
            <a:r>
              <a:rPr lang="tr-TR" sz="1100" dirty="0"/>
              <a:t>Bayburt Üniversitesi Endüstri Mühendisliği Bölümü 2016 yılında öğrenci alımına başlayarak öğretime başlamıştır. Bölüm, aday öğrenciler için lisans düzeyinde eğitim vermektedir.</a:t>
            </a:r>
            <a:r>
              <a:rPr lang="en-US" sz="1100" dirty="0"/>
              <a:t> </a:t>
            </a:r>
            <a:r>
              <a:rPr lang="tr-TR" sz="1100" dirty="0" smtClean="0"/>
              <a:t>Endüstri Mühendisliği Bölümü'nde profesör doktor, doçent doktor, iki doktor öğretim üyesi ve beş araştırma görevlisi bulunmaktadır.</a:t>
            </a:r>
          </a:p>
          <a:p>
            <a:pPr algn="just"/>
            <a:r>
              <a:rPr lang="tr-TR" sz="1100" dirty="0"/>
              <a:t/>
            </a:r>
            <a:br>
              <a:rPr lang="tr-TR" sz="1100" dirty="0"/>
            </a:br>
            <a:r>
              <a:rPr lang="tr-TR" sz="1100" dirty="0"/>
              <a:t>Bölüm, aday öğrenciler için çok çeşitli zorunlu ve seçmeli dersler sunmaktadır. Bölümün amacı, Endüstri Mühendisliği ve Yöneylem Araştırması tekniklerini kullanarak üretim ve servis sistemlerinin sorunlarına çözüm üreten yeni Endüstri Mühendisleri yetiştirmektir</a:t>
            </a:r>
            <a:r>
              <a:rPr lang="tr-TR" sz="1100" dirty="0" smtClean="0"/>
              <a:t>.</a:t>
            </a:r>
            <a:endParaRPr lang="en-US" sz="1100" dirty="0"/>
          </a:p>
        </p:txBody>
      </p:sp>
      <p:sp>
        <p:nvSpPr>
          <p:cNvPr id="7" name="Text Placeholder 6"/>
          <p:cNvSpPr>
            <a:spLocks noGrp="1"/>
          </p:cNvSpPr>
          <p:nvPr>
            <p:ph type="body" sz="quarter" idx="22"/>
          </p:nvPr>
        </p:nvSpPr>
        <p:spPr>
          <a:xfrm>
            <a:off x="3657599" y="1113205"/>
            <a:ext cx="2810063" cy="1294027"/>
          </a:xfrm>
        </p:spPr>
        <p:txBody>
          <a:bodyPr/>
          <a:lstStyle/>
          <a:p>
            <a:pPr algn="ctr"/>
            <a:r>
              <a:rPr lang="tr-TR" sz="2400" b="1" dirty="0" smtClean="0"/>
              <a:t>Endüstri Mühendisliği Bölümü</a:t>
            </a:r>
            <a:endParaRPr lang="en-US" sz="2400" b="1" dirty="0"/>
          </a:p>
        </p:txBody>
      </p:sp>
      <p:pic>
        <p:nvPicPr>
          <p:cNvPr id="5" name="Picture Placeholder 4"/>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sp>
        <p:nvSpPr>
          <p:cNvPr id="39" name="Text Placeholder 25"/>
          <p:cNvSpPr>
            <a:spLocks noGrp="1"/>
          </p:cNvSpPr>
          <p:nvPr>
            <p:ph type="body" sz="quarter" idx="30"/>
          </p:nvPr>
        </p:nvSpPr>
        <p:spPr>
          <a:xfrm>
            <a:off x="1781502" y="5326869"/>
            <a:ext cx="2572852" cy="237696"/>
          </a:xfrm>
        </p:spPr>
        <p:txBody>
          <a:bodyPr/>
          <a:lstStyle/>
          <a:p>
            <a:r>
              <a:rPr lang="tr-TR" dirty="0" smtClean="0"/>
              <a:t>İletişim</a:t>
            </a:r>
            <a:endParaRPr lang="en-US" dirty="0"/>
          </a:p>
        </p:txBody>
      </p:sp>
      <p:sp>
        <p:nvSpPr>
          <p:cNvPr id="40" name="Text Placeholder 32"/>
          <p:cNvSpPr>
            <a:spLocks noGrp="1"/>
          </p:cNvSpPr>
          <p:nvPr>
            <p:ph type="body" sz="quarter" idx="32"/>
          </p:nvPr>
        </p:nvSpPr>
        <p:spPr>
          <a:xfrm>
            <a:off x="1781502" y="5578156"/>
            <a:ext cx="2572851" cy="305329"/>
          </a:xfrm>
        </p:spPr>
        <p:txBody>
          <a:bodyPr/>
          <a:lstStyle/>
          <a:p>
            <a:r>
              <a:rPr lang="en-US" dirty="0" smtClean="0"/>
              <a:t>Bayburt </a:t>
            </a:r>
            <a:r>
              <a:rPr lang="tr-TR" dirty="0" smtClean="0"/>
              <a:t>Üniversitesi Mühendislik Fakültesi Endüstri Mühendisliği Bölümü</a:t>
            </a:r>
            <a:endParaRPr lang="en-US" dirty="0"/>
          </a:p>
        </p:txBody>
      </p:sp>
      <p:sp>
        <p:nvSpPr>
          <p:cNvPr id="41" name="Text Placeholder 33"/>
          <p:cNvSpPr>
            <a:spLocks noGrp="1"/>
          </p:cNvSpPr>
          <p:nvPr>
            <p:ph type="body" sz="quarter" idx="33"/>
          </p:nvPr>
        </p:nvSpPr>
        <p:spPr>
          <a:xfrm>
            <a:off x="1786326" y="5891012"/>
            <a:ext cx="2572851" cy="137160"/>
          </a:xfrm>
        </p:spPr>
        <p:txBody>
          <a:bodyPr/>
          <a:lstStyle/>
          <a:p>
            <a:r>
              <a:rPr lang="en-US" dirty="0"/>
              <a:t>Bayburt </a:t>
            </a:r>
            <a:r>
              <a:rPr lang="en-US" dirty="0" smtClean="0"/>
              <a:t>Üniversitesi</a:t>
            </a:r>
            <a:r>
              <a:rPr lang="en-US" dirty="0"/>
              <a:t> </a:t>
            </a:r>
            <a:r>
              <a:rPr lang="en-US" dirty="0" smtClean="0"/>
              <a:t>Dede </a:t>
            </a:r>
            <a:r>
              <a:rPr lang="en-US" dirty="0"/>
              <a:t>Korkut </a:t>
            </a:r>
            <a:r>
              <a:rPr lang="en-US" dirty="0" smtClean="0"/>
              <a:t>K</a:t>
            </a:r>
            <a:r>
              <a:rPr lang="tr-TR" dirty="0" smtClean="0"/>
              <a:t>ülliyesi</a:t>
            </a:r>
            <a:endParaRPr lang="en-US" dirty="0"/>
          </a:p>
        </p:txBody>
      </p:sp>
      <p:sp>
        <p:nvSpPr>
          <p:cNvPr id="42" name="Text Placeholder 34"/>
          <p:cNvSpPr>
            <a:spLocks noGrp="1"/>
          </p:cNvSpPr>
          <p:nvPr>
            <p:ph type="body" sz="quarter" idx="34"/>
          </p:nvPr>
        </p:nvSpPr>
        <p:spPr>
          <a:xfrm>
            <a:off x="1786326" y="6035699"/>
            <a:ext cx="2572851" cy="137160"/>
          </a:xfrm>
        </p:spPr>
        <p:txBody>
          <a:bodyPr/>
          <a:lstStyle/>
          <a:p>
            <a:r>
              <a:rPr lang="tr-TR" dirty="0" smtClean="0"/>
              <a:t>Bayburt, 69000 Turkiye</a:t>
            </a:r>
            <a:endParaRPr lang="en-US" dirty="0"/>
          </a:p>
        </p:txBody>
      </p:sp>
      <p:sp>
        <p:nvSpPr>
          <p:cNvPr id="43" name="Text Placeholder 35"/>
          <p:cNvSpPr>
            <a:spLocks noGrp="1"/>
          </p:cNvSpPr>
          <p:nvPr>
            <p:ph type="body" sz="quarter" idx="35"/>
          </p:nvPr>
        </p:nvSpPr>
        <p:spPr>
          <a:xfrm>
            <a:off x="1786326" y="6180386"/>
            <a:ext cx="2572851" cy="137160"/>
          </a:xfrm>
        </p:spPr>
        <p:txBody>
          <a:bodyPr/>
          <a:lstStyle/>
          <a:p>
            <a:r>
              <a:rPr lang="en-US" dirty="0"/>
              <a:t>+90 (458) </a:t>
            </a:r>
            <a:r>
              <a:rPr lang="en-US" dirty="0" smtClean="0"/>
              <a:t>211 1177</a:t>
            </a:r>
            <a:endParaRPr lang="en-US" dirty="0"/>
          </a:p>
        </p:txBody>
      </p:sp>
      <p:sp>
        <p:nvSpPr>
          <p:cNvPr id="44" name="Text Placeholder 36"/>
          <p:cNvSpPr>
            <a:spLocks noGrp="1"/>
          </p:cNvSpPr>
          <p:nvPr>
            <p:ph type="body" sz="quarter" idx="36"/>
          </p:nvPr>
        </p:nvSpPr>
        <p:spPr>
          <a:xfrm>
            <a:off x="1786326" y="6325072"/>
            <a:ext cx="2572851" cy="137160"/>
          </a:xfrm>
        </p:spPr>
        <p:txBody>
          <a:bodyPr/>
          <a:lstStyle/>
          <a:p>
            <a:r>
              <a:rPr lang="en-US" dirty="0" smtClean="0"/>
              <a:t>muhendislik@bayburt.edu.tr</a:t>
            </a:r>
            <a:endParaRPr lang="en-US" dirty="0"/>
          </a:p>
        </p:txBody>
      </p:sp>
      <p:sp>
        <p:nvSpPr>
          <p:cNvPr id="45" name="Text Placeholder 37"/>
          <p:cNvSpPr>
            <a:spLocks noGrp="1"/>
          </p:cNvSpPr>
          <p:nvPr>
            <p:ph type="body" sz="quarter" idx="37"/>
          </p:nvPr>
        </p:nvSpPr>
        <p:spPr>
          <a:xfrm>
            <a:off x="1786326" y="6535504"/>
            <a:ext cx="2572851" cy="301111"/>
          </a:xfrm>
        </p:spPr>
        <p:txBody>
          <a:bodyPr/>
          <a:lstStyle/>
          <a:p>
            <a:r>
              <a:rPr lang="en-US" dirty="0" smtClean="0"/>
              <a:t>https</a:t>
            </a:r>
            <a:r>
              <a:rPr lang="en-US" dirty="0"/>
              <a:t>://</a:t>
            </a:r>
            <a:r>
              <a:rPr lang="en-US" dirty="0" smtClean="0"/>
              <a:t>bayburt.edu.tr/</a:t>
            </a:r>
            <a:r>
              <a:rPr lang="tr-TR" dirty="0" smtClean="0"/>
              <a:t>tr/endustri-muhendisligi-bolumu</a:t>
            </a:r>
            <a:r>
              <a:rPr lang="en-US" dirty="0" smtClean="0"/>
              <a:t>/</a:t>
            </a:r>
            <a:endParaRPr lang="en-US" dirty="0"/>
          </a:p>
        </p:txBody>
      </p:sp>
      <p:sp>
        <p:nvSpPr>
          <p:cNvPr id="53" name="Text Placeholder 25"/>
          <p:cNvSpPr>
            <a:spLocks noGrp="1"/>
          </p:cNvSpPr>
          <p:nvPr>
            <p:ph type="body" sz="quarter" idx="30"/>
          </p:nvPr>
        </p:nvSpPr>
        <p:spPr>
          <a:xfrm>
            <a:off x="6353201" y="5321361"/>
            <a:ext cx="2572852" cy="237696"/>
          </a:xfrm>
        </p:spPr>
        <p:txBody>
          <a:bodyPr/>
          <a:lstStyle/>
          <a:p>
            <a:r>
              <a:rPr lang="tr-TR" dirty="0" smtClean="0"/>
              <a:t>İletişim</a:t>
            </a:r>
            <a:endParaRPr lang="en-US" dirty="0"/>
          </a:p>
        </p:txBody>
      </p:sp>
      <p:sp>
        <p:nvSpPr>
          <p:cNvPr id="54" name="Text Placeholder 32"/>
          <p:cNvSpPr>
            <a:spLocks noGrp="1"/>
          </p:cNvSpPr>
          <p:nvPr>
            <p:ph type="body" sz="quarter" idx="32"/>
          </p:nvPr>
        </p:nvSpPr>
        <p:spPr>
          <a:xfrm>
            <a:off x="6353200" y="5545897"/>
            <a:ext cx="2572851" cy="497916"/>
          </a:xfrm>
        </p:spPr>
        <p:txBody>
          <a:bodyPr/>
          <a:lstStyle/>
          <a:p>
            <a:pPr>
              <a:lnSpc>
                <a:spcPct val="100000"/>
              </a:lnSpc>
            </a:pPr>
            <a:r>
              <a:rPr lang="en-US" dirty="0" smtClean="0"/>
              <a:t>Dr. </a:t>
            </a:r>
            <a:r>
              <a:rPr lang="tr-TR" dirty="0" smtClean="0"/>
              <a:t>Akın</a:t>
            </a:r>
            <a:r>
              <a:rPr lang="en-US" dirty="0" smtClean="0"/>
              <a:t> </a:t>
            </a:r>
            <a:r>
              <a:rPr lang="tr-TR" dirty="0" smtClean="0"/>
              <a:t>ÖZDEMİR</a:t>
            </a:r>
            <a:r>
              <a:rPr lang="en-US" dirty="0" smtClean="0"/>
              <a:t> </a:t>
            </a:r>
            <a:endParaRPr lang="en-US" dirty="0"/>
          </a:p>
          <a:p>
            <a:pPr>
              <a:lnSpc>
                <a:spcPct val="100000"/>
              </a:lnSpc>
            </a:pPr>
            <a:r>
              <a:rPr lang="en-US" dirty="0" smtClean="0"/>
              <a:t>E</a:t>
            </a:r>
            <a:r>
              <a:rPr lang="tr-TR" dirty="0" smtClean="0"/>
              <a:t>ndüstri Mühendisliği Bölümü Erasmus Koordinatörü</a:t>
            </a:r>
            <a:endParaRPr lang="en-US" dirty="0"/>
          </a:p>
        </p:txBody>
      </p:sp>
      <p:sp>
        <p:nvSpPr>
          <p:cNvPr id="55" name="Text Placeholder 33"/>
          <p:cNvSpPr>
            <a:spLocks noGrp="1"/>
          </p:cNvSpPr>
          <p:nvPr>
            <p:ph type="body" sz="quarter" idx="33"/>
          </p:nvPr>
        </p:nvSpPr>
        <p:spPr>
          <a:xfrm>
            <a:off x="6358021" y="6054011"/>
            <a:ext cx="2572851" cy="443897"/>
          </a:xfrm>
        </p:spPr>
        <p:txBody>
          <a:bodyPr/>
          <a:lstStyle/>
          <a:p>
            <a:r>
              <a:rPr lang="en-US" dirty="0"/>
              <a:t>Bayburt </a:t>
            </a:r>
            <a:r>
              <a:rPr lang="en-US" dirty="0" smtClean="0"/>
              <a:t>Üniversitesi</a:t>
            </a:r>
            <a:r>
              <a:rPr lang="en-US" dirty="0"/>
              <a:t> </a:t>
            </a:r>
            <a:r>
              <a:rPr lang="en-US" dirty="0" smtClean="0"/>
              <a:t>Dede </a:t>
            </a:r>
            <a:r>
              <a:rPr lang="en-US" dirty="0"/>
              <a:t>Korkut </a:t>
            </a:r>
            <a:r>
              <a:rPr lang="en-US" dirty="0" smtClean="0"/>
              <a:t>K</a:t>
            </a:r>
            <a:r>
              <a:rPr lang="tr-TR" dirty="0" smtClean="0"/>
              <a:t>ülliyesi</a:t>
            </a:r>
            <a:r>
              <a:rPr lang="en-US" dirty="0" smtClean="0"/>
              <a:t> </a:t>
            </a:r>
            <a:r>
              <a:rPr lang="tr-TR" dirty="0"/>
              <a:t>Mühendislik Fakültesi Endüstri Mühendisliği Bölümü </a:t>
            </a:r>
            <a:r>
              <a:rPr lang="tr-TR" dirty="0" smtClean="0"/>
              <a:t>Oda</a:t>
            </a:r>
            <a:r>
              <a:rPr lang="en-US" dirty="0" smtClean="0"/>
              <a:t>: 120</a:t>
            </a:r>
            <a:endParaRPr lang="en-US" dirty="0"/>
          </a:p>
        </p:txBody>
      </p:sp>
      <p:sp>
        <p:nvSpPr>
          <p:cNvPr id="57" name="Text Placeholder 35"/>
          <p:cNvSpPr>
            <a:spLocks noGrp="1"/>
          </p:cNvSpPr>
          <p:nvPr>
            <p:ph type="body" sz="quarter" idx="35"/>
          </p:nvPr>
        </p:nvSpPr>
        <p:spPr>
          <a:xfrm>
            <a:off x="6358022" y="6527526"/>
            <a:ext cx="2572851" cy="137160"/>
          </a:xfrm>
        </p:spPr>
        <p:txBody>
          <a:bodyPr/>
          <a:lstStyle/>
          <a:p>
            <a:r>
              <a:rPr lang="en-US" dirty="0"/>
              <a:t>+90 (458) </a:t>
            </a:r>
            <a:r>
              <a:rPr lang="en-US" dirty="0" smtClean="0"/>
              <a:t>211 1153 - 1679</a:t>
            </a:r>
            <a:endParaRPr lang="en-US" dirty="0"/>
          </a:p>
        </p:txBody>
      </p:sp>
      <p:sp>
        <p:nvSpPr>
          <p:cNvPr id="58" name="Text Placeholder 36"/>
          <p:cNvSpPr>
            <a:spLocks noGrp="1"/>
          </p:cNvSpPr>
          <p:nvPr>
            <p:ph type="body" sz="quarter" idx="36"/>
          </p:nvPr>
        </p:nvSpPr>
        <p:spPr>
          <a:xfrm>
            <a:off x="6358020" y="6664686"/>
            <a:ext cx="2572851" cy="137160"/>
          </a:xfrm>
        </p:spPr>
        <p:txBody>
          <a:bodyPr/>
          <a:lstStyle/>
          <a:p>
            <a:r>
              <a:rPr lang="en-US" dirty="0" smtClean="0"/>
              <a:t>akinozdemir@bayburt.edu.tr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spTree>
    <p:extLst>
      <p:ext uri="{BB962C8B-B14F-4D97-AF65-F5344CB8AC3E}">
        <p14:creationId xmlns:p14="http://schemas.microsoft.com/office/powerpoint/2010/main" val="3296268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198" y="3314607"/>
            <a:ext cx="9210864" cy="290441"/>
          </a:xfrm>
        </p:spPr>
        <p:txBody>
          <a:bodyPr/>
          <a:lstStyle/>
          <a:p>
            <a:pPr algn="ctr"/>
            <a:r>
              <a:rPr lang="tr-TR" b="1" dirty="0" smtClean="0"/>
              <a:t>Akademik Kadro</a:t>
            </a:r>
            <a:endParaRPr lang="en-US" b="1" dirty="0"/>
          </a:p>
        </p:txBody>
      </p:sp>
      <p:sp>
        <p:nvSpPr>
          <p:cNvPr id="3" name="Text Placeholder 2"/>
          <p:cNvSpPr>
            <a:spLocks noGrp="1"/>
          </p:cNvSpPr>
          <p:nvPr>
            <p:ph type="body" sz="quarter" idx="11"/>
          </p:nvPr>
        </p:nvSpPr>
        <p:spPr>
          <a:xfrm>
            <a:off x="457198" y="3732028"/>
            <a:ext cx="9210864" cy="3415006"/>
          </a:xfrm>
        </p:spPr>
        <p:txBody>
          <a:bodyPr/>
          <a:lstStyle/>
          <a:p>
            <a:pPr algn="just">
              <a:lnSpc>
                <a:spcPct val="100000"/>
              </a:lnSpc>
            </a:pPr>
            <a:r>
              <a:rPr lang="tr-TR" sz="1100" b="1" dirty="0" smtClean="0"/>
              <a:t>Profesör Doktor (Prof. Dr.)</a:t>
            </a:r>
          </a:p>
          <a:p>
            <a:pPr algn="just">
              <a:lnSpc>
                <a:spcPct val="100000"/>
              </a:lnSpc>
            </a:pPr>
            <a:r>
              <a:rPr lang="tr-TR" sz="1100" dirty="0" smtClean="0"/>
              <a:t>     Metin UÇURUM, Bölüm Başkanı (İlgi alanları: İstatiksel kalite kontrol ve deney tasarımı)</a:t>
            </a:r>
          </a:p>
          <a:p>
            <a:pPr algn="just">
              <a:lnSpc>
                <a:spcPct val="100000"/>
              </a:lnSpc>
            </a:pPr>
            <a:r>
              <a:rPr lang="tr-TR" sz="1100" b="1" dirty="0" smtClean="0"/>
              <a:t>Doçent Doktor (Doç. Dr.)</a:t>
            </a:r>
          </a:p>
          <a:p>
            <a:pPr algn="just">
              <a:lnSpc>
                <a:spcPct val="100000"/>
              </a:lnSpc>
            </a:pPr>
            <a:r>
              <a:rPr lang="tr-TR" sz="1100" dirty="0" smtClean="0"/>
              <a:t>     Mehmet ÇINAR (İlgi alanları: Endüstriyel uygulamalar ve fizik)</a:t>
            </a:r>
          </a:p>
          <a:p>
            <a:pPr algn="just">
              <a:lnSpc>
                <a:spcPct val="100000"/>
              </a:lnSpc>
            </a:pPr>
            <a:r>
              <a:rPr lang="tr-TR" sz="1100" b="1" dirty="0" smtClean="0"/>
              <a:t>Doktor Öğretim Üyeleri (Dr. Öğr. Üyeleri)</a:t>
            </a:r>
          </a:p>
          <a:p>
            <a:pPr algn="just">
              <a:lnSpc>
                <a:spcPct val="100000"/>
              </a:lnSpc>
            </a:pPr>
            <a:r>
              <a:rPr lang="tr-TR" sz="1100" dirty="0" smtClean="0"/>
              <a:t>     Hamid YILMAZ, Bölüm Başkan Yardımcısı (İlgi alanları: Çizelgeleme, üretim planlama ve optimizasyon)</a:t>
            </a:r>
          </a:p>
          <a:p>
            <a:pPr algn="just">
              <a:lnSpc>
                <a:spcPct val="100000"/>
              </a:lnSpc>
            </a:pPr>
            <a:r>
              <a:rPr lang="tr-TR" sz="1100" dirty="0" smtClean="0"/>
              <a:t>     Akın ÖZDEMİR, Erasmus Koordinatörü (İlgi alanları: Yöneylem araştırması uygulamaları ve kalite mühendisliği</a:t>
            </a:r>
            <a:r>
              <a:rPr lang="tr-TR" sz="1100" dirty="0" smtClean="0"/>
              <a:t>)</a:t>
            </a:r>
            <a:endParaRPr lang="en-US" sz="1100" dirty="0" smtClean="0"/>
          </a:p>
          <a:p>
            <a:pPr algn="just">
              <a:lnSpc>
                <a:spcPct val="100000"/>
              </a:lnSpc>
            </a:pPr>
            <a:r>
              <a:rPr lang="en-US" sz="1100" dirty="0"/>
              <a:t> </a:t>
            </a:r>
            <a:r>
              <a:rPr lang="en-US" sz="1100" dirty="0" smtClean="0"/>
              <a:t>    </a:t>
            </a:r>
            <a:r>
              <a:rPr lang="tr-TR" sz="1100" dirty="0" smtClean="0"/>
              <a:t>Çağatay </a:t>
            </a:r>
            <a:r>
              <a:rPr lang="tr-TR" sz="1100" dirty="0"/>
              <a:t>TEKEK (İlgi alanları: Toplam koruyucu bakım, deney tasarımı ve optimizasyon)</a:t>
            </a:r>
            <a:endParaRPr lang="tr-TR" sz="1100" dirty="0" smtClean="0"/>
          </a:p>
          <a:p>
            <a:pPr algn="just">
              <a:lnSpc>
                <a:spcPct val="100000"/>
              </a:lnSpc>
            </a:pPr>
            <a:r>
              <a:rPr lang="tr-TR" sz="1100" b="1" dirty="0" smtClean="0"/>
              <a:t>Araştırma Görevlileri (Arş. Gör.)</a:t>
            </a:r>
          </a:p>
          <a:p>
            <a:pPr algn="just">
              <a:lnSpc>
                <a:spcPct val="100000"/>
              </a:lnSpc>
            </a:pPr>
            <a:r>
              <a:rPr lang="tr-TR" sz="1100" dirty="0" smtClean="0"/>
              <a:t>     Didem GÜLERYÜZ (İlgi alanları: İstatiksel kalite kontrol ve optimizasyon)</a:t>
            </a:r>
          </a:p>
          <a:p>
            <a:pPr algn="just">
              <a:lnSpc>
                <a:spcPct val="100000"/>
              </a:lnSpc>
            </a:pPr>
            <a:r>
              <a:rPr lang="en-US" sz="1100" dirty="0" smtClean="0"/>
              <a:t>     </a:t>
            </a:r>
            <a:r>
              <a:rPr lang="tr-TR" sz="1100" dirty="0" smtClean="0"/>
              <a:t>Serhan </a:t>
            </a:r>
            <a:r>
              <a:rPr lang="tr-TR" sz="1100" dirty="0" smtClean="0"/>
              <a:t>KÖKHAN (İlgi alanları: Endüstri 4.0 ve çoklu Industry 4.0 and çok amaçlı optimizasyon teknikleri)</a:t>
            </a:r>
          </a:p>
          <a:p>
            <a:pPr algn="just">
              <a:lnSpc>
                <a:spcPct val="100000"/>
              </a:lnSpc>
            </a:pPr>
            <a:r>
              <a:rPr lang="tr-TR" sz="1100" dirty="0" smtClean="0"/>
              <a:t>     Şeyma EMEÇ (İlgi alanları: Analitik Analytic sıradüzen problemleri, tesis tasarımı ve tedarik zinciri yönetimi)</a:t>
            </a:r>
          </a:p>
          <a:p>
            <a:pPr algn="just">
              <a:lnSpc>
                <a:spcPct val="100000"/>
              </a:lnSpc>
            </a:pPr>
            <a:r>
              <a:rPr lang="tr-TR" sz="1100" dirty="0" smtClean="0"/>
              <a:t>     Reyhan Merve TOPÇU (İlgi alanları: Taguchi deney tasarımı ve uygulamaları)</a:t>
            </a:r>
          </a:p>
        </p:txBody>
      </p:sp>
      <p:sp>
        <p:nvSpPr>
          <p:cNvPr id="7" name="Text Placeholder 6"/>
          <p:cNvSpPr>
            <a:spLocks noGrp="1"/>
          </p:cNvSpPr>
          <p:nvPr>
            <p:ph type="body" sz="quarter" idx="22"/>
          </p:nvPr>
        </p:nvSpPr>
        <p:spPr>
          <a:xfrm>
            <a:off x="3657599" y="457200"/>
            <a:ext cx="2810063" cy="2606040"/>
          </a:xfrm>
        </p:spPr>
        <p:txBody>
          <a:bodyPr/>
          <a:lstStyle/>
          <a:p>
            <a:pPr algn="ctr"/>
            <a:r>
              <a:rPr lang="tr-TR" sz="2400" b="1" dirty="0" smtClean="0"/>
              <a:t>Endüstri Mühendisliği Bölümü</a:t>
            </a:r>
          </a:p>
          <a:p>
            <a:pPr algn="ctr"/>
            <a:endParaRPr lang="en-US" sz="2400" b="1" dirty="0"/>
          </a:p>
          <a:p>
            <a:pPr algn="ctr"/>
            <a:r>
              <a:rPr lang="en-US" sz="2400" b="1" dirty="0" smtClean="0"/>
              <a:t>Fa</a:t>
            </a:r>
            <a:r>
              <a:rPr lang="tr-TR" sz="2400" b="1" dirty="0" smtClean="0"/>
              <a:t>külte</a:t>
            </a:r>
            <a:endParaRPr lang="en-US" sz="2400" b="1" dirty="0"/>
          </a:p>
        </p:txBody>
      </p:sp>
      <p:pic>
        <p:nvPicPr>
          <p:cNvPr id="5" name="Picture Placeholder 4"/>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spTree>
    <p:extLst>
      <p:ext uri="{BB962C8B-B14F-4D97-AF65-F5344CB8AC3E}">
        <p14:creationId xmlns:p14="http://schemas.microsoft.com/office/powerpoint/2010/main" val="526033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198" y="3157806"/>
            <a:ext cx="9210864" cy="4041780"/>
          </a:xfrm>
        </p:spPr>
        <p:txBody>
          <a:bodyPr/>
          <a:lstStyle/>
          <a:p>
            <a:pPr algn="just">
              <a:lnSpc>
                <a:spcPct val="100000"/>
              </a:lnSpc>
            </a:pPr>
            <a:r>
              <a:rPr lang="en-US" dirty="0"/>
              <a:t>M. ÇOLAK, M. UÇURUM, M. ÇINAR, &amp;</a:t>
            </a:r>
            <a:r>
              <a:rPr lang="en-US" dirty="0" smtClean="0"/>
              <a:t> </a:t>
            </a:r>
            <a:r>
              <a:rPr lang="en-US" dirty="0"/>
              <a:t>Ü. ATICI, “GG25 GRİ DÖKME DEMİR MALZEMESİNİN ÜRETİMİNDE BULANIK İSTATİSTİKSEL PROSES KONTROLÜNÜN UYGULANMASI,” </a:t>
            </a:r>
            <a:r>
              <a:rPr lang="en-US" i="1" dirty="0"/>
              <a:t>Ömer </a:t>
            </a:r>
            <a:r>
              <a:rPr lang="en-US" i="1" dirty="0" err="1"/>
              <a:t>Halisdemir</a:t>
            </a:r>
            <a:r>
              <a:rPr lang="en-US" i="1" dirty="0"/>
              <a:t> </a:t>
            </a:r>
            <a:r>
              <a:rPr lang="en-US" i="1" dirty="0" err="1"/>
              <a:t>Üniversitesi</a:t>
            </a:r>
            <a:r>
              <a:rPr lang="en-US" i="1" dirty="0"/>
              <a:t> </a:t>
            </a:r>
            <a:r>
              <a:rPr lang="en-US" i="1" dirty="0" err="1"/>
              <a:t>Mühendislik</a:t>
            </a:r>
            <a:r>
              <a:rPr lang="en-US" i="1" dirty="0"/>
              <a:t> </a:t>
            </a:r>
            <a:r>
              <a:rPr lang="en-US" i="1" dirty="0" err="1"/>
              <a:t>Bilimleri</a:t>
            </a:r>
            <a:r>
              <a:rPr lang="en-US" i="1" dirty="0"/>
              <a:t> </a:t>
            </a:r>
            <a:r>
              <a:rPr lang="en-US" i="1" dirty="0" err="1"/>
              <a:t>Dergisi</a:t>
            </a:r>
            <a:r>
              <a:rPr lang="en-US" dirty="0"/>
              <a:t>, vol. 7, no. 1, pp. 427–437, Jan. 2018.</a:t>
            </a:r>
            <a:endParaRPr lang="en-US" dirty="0" smtClean="0"/>
          </a:p>
          <a:p>
            <a:pPr algn="just">
              <a:lnSpc>
                <a:spcPct val="100000"/>
              </a:lnSpc>
            </a:pPr>
            <a:r>
              <a:rPr lang="en-US" dirty="0" smtClean="0"/>
              <a:t>A. </a:t>
            </a:r>
            <a:r>
              <a:rPr lang="en-US" dirty="0" err="1" smtClean="0"/>
              <a:t>Rouane</a:t>
            </a:r>
            <a:r>
              <a:rPr lang="en-US" dirty="0"/>
              <a:t>, N. </a:t>
            </a:r>
            <a:r>
              <a:rPr lang="en-US" dirty="0" err="1"/>
              <a:t>Tchouar</a:t>
            </a:r>
            <a:r>
              <a:rPr lang="en-US" dirty="0"/>
              <a:t>, A. </a:t>
            </a:r>
            <a:r>
              <a:rPr lang="en-US" dirty="0" err="1"/>
              <a:t>Kerassa</a:t>
            </a:r>
            <a:r>
              <a:rPr lang="en-US" dirty="0"/>
              <a:t>, S. </a:t>
            </a:r>
            <a:r>
              <a:rPr lang="en-US" dirty="0" err="1"/>
              <a:t>Belaidi</a:t>
            </a:r>
            <a:r>
              <a:rPr lang="en-US" dirty="0"/>
              <a:t>, &amp;</a:t>
            </a:r>
            <a:r>
              <a:rPr lang="en-US" dirty="0" smtClean="0"/>
              <a:t> </a:t>
            </a:r>
            <a:r>
              <a:rPr lang="en-US" dirty="0"/>
              <a:t>M. ÇINAR, “Structure Based Virtual Screening and Drug Like of Quercetin Derivatives with Anti Malaria Activity,” </a:t>
            </a:r>
            <a:r>
              <a:rPr lang="en-US" i="1" dirty="0"/>
              <a:t>REVIEWS IN THEORETICAL SCIENCE</a:t>
            </a:r>
            <a:r>
              <a:rPr lang="en-US" dirty="0"/>
              <a:t>, vol. 5, pp. 1–11, Jan. 2017</a:t>
            </a:r>
            <a:r>
              <a:rPr lang="en-US" dirty="0" smtClean="0"/>
              <a:t>.</a:t>
            </a:r>
          </a:p>
          <a:p>
            <a:pPr algn="just">
              <a:lnSpc>
                <a:spcPct val="100000"/>
              </a:lnSpc>
            </a:pPr>
            <a:r>
              <a:rPr lang="en-US" dirty="0"/>
              <a:t>M. UÇURUM, “Fuzzy Statistical Process Control of a Calcite Grinding Plant Using Total Color Difference Parameter  </a:t>
            </a:r>
            <a:r>
              <a:rPr lang="el-GR" dirty="0"/>
              <a:t>Δ</a:t>
            </a:r>
            <a:r>
              <a:rPr lang="en-US" dirty="0"/>
              <a:t>E ,” </a:t>
            </a:r>
            <a:r>
              <a:rPr lang="en-US" i="1" dirty="0"/>
              <a:t>IOSR Journal of Engineering (IOSRJEN)</a:t>
            </a:r>
            <a:r>
              <a:rPr lang="en-US" dirty="0"/>
              <a:t>, vol. 7, no. 5, pp. 7–22, May 2017.</a:t>
            </a:r>
            <a:endParaRPr lang="en-US" dirty="0" smtClean="0"/>
          </a:p>
          <a:p>
            <a:pPr algn="just">
              <a:lnSpc>
                <a:spcPct val="100000"/>
              </a:lnSpc>
            </a:pPr>
            <a:r>
              <a:rPr lang="en-US" dirty="0"/>
              <a:t>O. OUKIL, N. TCHOUAR, S. BELAIDI, T. SALAH , &amp;</a:t>
            </a:r>
            <a:r>
              <a:rPr lang="en-US" dirty="0" smtClean="0"/>
              <a:t> </a:t>
            </a:r>
            <a:r>
              <a:rPr lang="en-US" dirty="0"/>
              <a:t>M. ÇINAR, “Structural Investigation  Drug Likeness Scoring and Structure Activity  Property Relationships Applied On 1 2 3 </a:t>
            </a:r>
            <a:r>
              <a:rPr lang="en-US" dirty="0" err="1"/>
              <a:t>Thiadiazole</a:t>
            </a:r>
            <a:r>
              <a:rPr lang="en-US" dirty="0"/>
              <a:t> Derivatives  with Kinas Inhibitors Activity,” </a:t>
            </a:r>
            <a:r>
              <a:rPr lang="en-US" i="1" dirty="0"/>
              <a:t>Romanian Journal of Chemistry</a:t>
            </a:r>
            <a:r>
              <a:rPr lang="en-US" dirty="0"/>
              <a:t>, vol. 62, no. 1, pp. 81–92, Jan. 2017.</a:t>
            </a:r>
            <a:endParaRPr lang="en-US" dirty="0" smtClean="0"/>
          </a:p>
          <a:p>
            <a:pPr algn="just">
              <a:lnSpc>
                <a:spcPct val="100000"/>
              </a:lnSpc>
            </a:pPr>
            <a:r>
              <a:rPr lang="en-US" dirty="0" smtClean="0"/>
              <a:t>Ozdemir</a:t>
            </a:r>
            <a:r>
              <a:rPr lang="en-US" dirty="0"/>
              <a:t>, A., &amp; Cho, B. R. (2017). Response surface-based robust parameter design optimization with both qualitative and quantitative variables. </a:t>
            </a:r>
            <a:r>
              <a:rPr lang="en-US" i="1" dirty="0"/>
              <a:t>Engineering Optimization</a:t>
            </a:r>
            <a:r>
              <a:rPr lang="en-US" dirty="0"/>
              <a:t>, </a:t>
            </a:r>
            <a:r>
              <a:rPr lang="en-US" i="1" dirty="0"/>
              <a:t>49</a:t>
            </a:r>
            <a:r>
              <a:rPr lang="en-US" dirty="0"/>
              <a:t>(10), 1796-1812.</a:t>
            </a:r>
          </a:p>
          <a:p>
            <a:pPr algn="just">
              <a:lnSpc>
                <a:spcPct val="100000"/>
              </a:lnSpc>
            </a:pPr>
            <a:r>
              <a:rPr lang="en-US" dirty="0" smtClean="0"/>
              <a:t>Yılmaz</a:t>
            </a:r>
            <a:r>
              <a:rPr lang="en-US" dirty="0"/>
              <a:t>, M., </a:t>
            </a:r>
            <a:r>
              <a:rPr lang="en-US" dirty="0" err="1"/>
              <a:t>Çodur</a:t>
            </a:r>
            <a:r>
              <a:rPr lang="en-US" dirty="0"/>
              <a:t>, M. K., &amp; Yılmaz, H. (2017). Chinese postman problem approach for a large-scale conventional rail network in Turkey. </a:t>
            </a:r>
            <a:r>
              <a:rPr lang="en-US" i="1" dirty="0" err="1"/>
              <a:t>Tehnički</a:t>
            </a:r>
            <a:r>
              <a:rPr lang="en-US" i="1" dirty="0"/>
              <a:t> </a:t>
            </a:r>
            <a:r>
              <a:rPr lang="en-US" i="1" dirty="0" err="1"/>
              <a:t>vjesnik</a:t>
            </a:r>
            <a:r>
              <a:rPr lang="en-US" dirty="0"/>
              <a:t>, </a:t>
            </a:r>
            <a:r>
              <a:rPr lang="en-US" i="1" dirty="0"/>
              <a:t>24</a:t>
            </a:r>
            <a:r>
              <a:rPr lang="en-US" dirty="0"/>
              <a:t>(5), 1471-1477.</a:t>
            </a:r>
            <a:endParaRPr lang="en-US" dirty="0" smtClean="0"/>
          </a:p>
          <a:p>
            <a:pPr algn="just">
              <a:lnSpc>
                <a:spcPct val="100000"/>
              </a:lnSpc>
            </a:pPr>
            <a:r>
              <a:rPr lang="en-US" dirty="0" smtClean="0"/>
              <a:t>Yilmaz</a:t>
            </a:r>
            <a:r>
              <a:rPr lang="en-US" dirty="0"/>
              <a:t>, H., &amp; Yilmaz, M. (2017). Note to: a mathematical model and ant colony algorithm for multi-manned assembly line balancing problem. </a:t>
            </a:r>
            <a:r>
              <a:rPr lang="en-US" i="1" dirty="0"/>
              <a:t>The International Journal of Advanced Manufacturing Technology</a:t>
            </a:r>
            <a:r>
              <a:rPr lang="en-US" dirty="0"/>
              <a:t>, </a:t>
            </a:r>
            <a:r>
              <a:rPr lang="en-US" i="1" dirty="0"/>
              <a:t>89</a:t>
            </a:r>
            <a:r>
              <a:rPr lang="en-US" dirty="0"/>
              <a:t>(5-8), 1935-1939</a:t>
            </a:r>
            <a:r>
              <a:rPr lang="en-US" dirty="0" smtClean="0"/>
              <a:t>.</a:t>
            </a:r>
          </a:p>
          <a:p>
            <a:pPr algn="just">
              <a:lnSpc>
                <a:spcPct val="100000"/>
              </a:lnSpc>
            </a:pPr>
            <a:r>
              <a:rPr lang="en-US" dirty="0"/>
              <a:t>M. UÇURUM, M. ÇOLAK, M. ÇINAR, &amp;</a:t>
            </a:r>
            <a:r>
              <a:rPr lang="en-US" dirty="0" smtClean="0"/>
              <a:t> </a:t>
            </a:r>
            <a:r>
              <a:rPr lang="en-US" dirty="0"/>
              <a:t>D. DIŞPINAR, “Implementation of Statistical Process Control  SPC  Techniques as Quality Control in Cast Iron Part Production,” </a:t>
            </a:r>
            <a:r>
              <a:rPr lang="en-US" i="1" dirty="0"/>
              <a:t>Int. Journal of Engineering Precious Research and Application</a:t>
            </a:r>
            <a:r>
              <a:rPr lang="en-US" dirty="0"/>
              <a:t>, vol. 1, no. 3, pp. 14–24, 2016</a:t>
            </a:r>
            <a:r>
              <a:rPr lang="en-US" dirty="0" smtClean="0"/>
              <a:t>.</a:t>
            </a:r>
          </a:p>
          <a:p>
            <a:pPr algn="just">
              <a:lnSpc>
                <a:spcPct val="100000"/>
              </a:lnSpc>
            </a:pPr>
            <a:r>
              <a:rPr lang="en-US" dirty="0"/>
              <a:t>M. UÇURUM, M. </a:t>
            </a:r>
            <a:r>
              <a:rPr lang="en-US" dirty="0" err="1"/>
              <a:t>Eda</a:t>
            </a:r>
            <a:r>
              <a:rPr lang="en-US" dirty="0"/>
              <a:t>, D. </a:t>
            </a:r>
            <a:r>
              <a:rPr lang="en-US" dirty="0" err="1"/>
              <a:t>Hamdi</a:t>
            </a:r>
            <a:r>
              <a:rPr lang="en-US" dirty="0"/>
              <a:t>, K. Necmettin, &amp;</a:t>
            </a:r>
            <a:r>
              <a:rPr lang="en-US" dirty="0" smtClean="0"/>
              <a:t> </a:t>
            </a:r>
            <a:r>
              <a:rPr lang="en-US" dirty="0"/>
              <a:t>M. </a:t>
            </a:r>
            <a:r>
              <a:rPr lang="en-US" dirty="0" err="1"/>
              <a:t>Avşar</a:t>
            </a:r>
            <a:r>
              <a:rPr lang="en-US" dirty="0"/>
              <a:t>, “APPLICABILITY OF STATISTICAL PROCESS CONTROL  SPC  FOR SURFACE MODIFICATION PLANT AND PROPERTIES OF COATED CALCITE,” </a:t>
            </a:r>
            <a:r>
              <a:rPr lang="en-US" i="1" dirty="0"/>
              <a:t>Physicochemical Problems of Mineral Processing</a:t>
            </a:r>
            <a:r>
              <a:rPr lang="en-US" dirty="0"/>
              <a:t>, vol. 52, no. 2, pp. 803–820, 2016.</a:t>
            </a:r>
            <a:endParaRPr lang="en-US" dirty="0" smtClean="0"/>
          </a:p>
          <a:p>
            <a:pPr algn="just">
              <a:lnSpc>
                <a:spcPct val="100000"/>
              </a:lnSpc>
            </a:pPr>
            <a:r>
              <a:rPr lang="en-US" dirty="0"/>
              <a:t>Ö. Bilge &amp;</a:t>
            </a:r>
            <a:r>
              <a:rPr lang="en-US" dirty="0" smtClean="0"/>
              <a:t> </a:t>
            </a:r>
            <a:r>
              <a:rPr lang="en-US" dirty="0"/>
              <a:t>M. UÇURUM, “An experimental study on the ultra fine grinding of gypsum ore in a </a:t>
            </a:r>
            <a:r>
              <a:rPr lang="en-US" dirty="0" err="1"/>
              <a:t>dryball</a:t>
            </a:r>
            <a:r>
              <a:rPr lang="en-US" dirty="0"/>
              <a:t> mill,” </a:t>
            </a:r>
            <a:r>
              <a:rPr lang="en-US" i="1" dirty="0"/>
              <a:t>POWDER TECHNOLOGY</a:t>
            </a:r>
            <a:r>
              <a:rPr lang="en-US" dirty="0"/>
              <a:t>, vol. 291, pp. 186–192, Jan. 2016</a:t>
            </a:r>
            <a:r>
              <a:rPr lang="en-US" dirty="0" smtClean="0"/>
              <a:t>.</a:t>
            </a:r>
          </a:p>
          <a:p>
            <a:pPr algn="just">
              <a:lnSpc>
                <a:spcPct val="100000"/>
              </a:lnSpc>
            </a:pPr>
            <a:r>
              <a:rPr lang="en-US" dirty="0"/>
              <a:t>O. </a:t>
            </a:r>
            <a:r>
              <a:rPr lang="en-US" dirty="0" err="1"/>
              <a:t>Birol</a:t>
            </a:r>
            <a:r>
              <a:rPr lang="en-US" dirty="0"/>
              <a:t> &amp;</a:t>
            </a:r>
            <a:r>
              <a:rPr lang="en-US" dirty="0" smtClean="0"/>
              <a:t> </a:t>
            </a:r>
            <a:r>
              <a:rPr lang="en-US" dirty="0"/>
              <a:t>M. UÇURUM, “Investigation of the Cyanide Leaching Optimization </a:t>
            </a:r>
            <a:r>
              <a:rPr lang="en-US" dirty="0" err="1"/>
              <a:t>forUltra</a:t>
            </a:r>
            <a:r>
              <a:rPr lang="en-US" dirty="0"/>
              <a:t> Fine Grinding Gold Silver Ore,” </a:t>
            </a:r>
            <a:r>
              <a:rPr lang="en-US" i="1" dirty="0"/>
              <a:t>PARTICULATE SCIENCE AND TECHNOLOGY</a:t>
            </a:r>
            <a:r>
              <a:rPr lang="en-US" dirty="0"/>
              <a:t>, vol. 34, no. 5, pp. 633–638, May 2016.</a:t>
            </a:r>
            <a:endParaRPr lang="en-US" dirty="0" smtClean="0"/>
          </a:p>
          <a:p>
            <a:pPr algn="just">
              <a:lnSpc>
                <a:spcPct val="100000"/>
              </a:lnSpc>
            </a:pPr>
            <a:r>
              <a:rPr lang="en-US" dirty="0"/>
              <a:t>Ozdemir, A., &amp; Cho, B. R. (2016). A nonlinear integer programming approach to solving the robust parameter design optimization problem. </a:t>
            </a:r>
            <a:r>
              <a:rPr lang="en-US" i="1" dirty="0"/>
              <a:t>Quality and Reliability Engineering International</a:t>
            </a:r>
            <a:r>
              <a:rPr lang="en-US" dirty="0"/>
              <a:t>, </a:t>
            </a:r>
            <a:r>
              <a:rPr lang="en-US" i="1" dirty="0"/>
              <a:t>32</a:t>
            </a:r>
            <a:r>
              <a:rPr lang="en-US" dirty="0"/>
              <a:t>(8), 2859-2870.</a:t>
            </a:r>
            <a:endParaRPr lang="en-US" dirty="0" smtClean="0"/>
          </a:p>
          <a:p>
            <a:pPr algn="just">
              <a:lnSpc>
                <a:spcPct val="100000"/>
              </a:lnSpc>
            </a:pPr>
            <a:r>
              <a:rPr lang="en-US" dirty="0" err="1"/>
              <a:t>Sahin</a:t>
            </a:r>
            <a:r>
              <a:rPr lang="en-US" dirty="0"/>
              <a:t>, M., </a:t>
            </a:r>
            <a:r>
              <a:rPr lang="en-US" dirty="0" err="1"/>
              <a:t>Kellegoz</a:t>
            </a:r>
            <a:r>
              <a:rPr lang="en-US" dirty="0"/>
              <a:t>, T., &amp; </a:t>
            </a:r>
            <a:r>
              <a:rPr lang="en-US" dirty="0" err="1"/>
              <a:t>Kokhan</a:t>
            </a:r>
            <a:r>
              <a:rPr lang="en-US" dirty="0"/>
              <a:t>, S. (2016). A MULTI-OBJECTIVE DECISION MAKING MODEL FOR CLASS SELECTION PROBLEM: A CASE STUDY.</a:t>
            </a:r>
            <a:endParaRPr lang="en-US" dirty="0" smtClean="0"/>
          </a:p>
        </p:txBody>
      </p:sp>
      <p:sp>
        <p:nvSpPr>
          <p:cNvPr id="7" name="Text Placeholder 6"/>
          <p:cNvSpPr>
            <a:spLocks noGrp="1"/>
          </p:cNvSpPr>
          <p:nvPr>
            <p:ph type="body" sz="quarter" idx="22"/>
          </p:nvPr>
        </p:nvSpPr>
        <p:spPr>
          <a:xfrm>
            <a:off x="3657599" y="457200"/>
            <a:ext cx="2810063" cy="2606040"/>
          </a:xfrm>
        </p:spPr>
        <p:txBody>
          <a:bodyPr/>
          <a:lstStyle/>
          <a:p>
            <a:pPr algn="ctr"/>
            <a:r>
              <a:rPr lang="tr-TR" sz="2400" b="1" dirty="0" smtClean="0"/>
              <a:t>Endüstri Mühendisliği Bölümü</a:t>
            </a:r>
            <a:endParaRPr lang="en-US" sz="2400" b="1" dirty="0"/>
          </a:p>
          <a:p>
            <a:pPr algn="ctr"/>
            <a:r>
              <a:rPr lang="tr-TR" sz="2400" b="1" dirty="0" smtClean="0"/>
              <a:t>En Son yayınlanan makaleler</a:t>
            </a:r>
            <a:endParaRPr lang="en-US" sz="2400" b="1" dirty="0"/>
          </a:p>
        </p:txBody>
      </p:sp>
      <p:pic>
        <p:nvPicPr>
          <p:cNvPr id="5" name="Picture Placeholder 4"/>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spTree>
    <p:extLst>
      <p:ext uri="{BB962C8B-B14F-4D97-AF65-F5344CB8AC3E}">
        <p14:creationId xmlns:p14="http://schemas.microsoft.com/office/powerpoint/2010/main" val="650150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199" y="3988500"/>
            <a:ext cx="4703381" cy="2389917"/>
          </a:xfrm>
        </p:spPr>
        <p:txBody>
          <a:bodyPr/>
          <a:lstStyle/>
          <a:p>
            <a:pPr algn="just">
              <a:lnSpc>
                <a:spcPct val="100000"/>
              </a:lnSpc>
            </a:pPr>
            <a:r>
              <a:rPr lang="tr-TR" sz="1100" b="1" dirty="0" smtClean="0"/>
              <a:t>Ergonomi Laboratuvarı</a:t>
            </a:r>
            <a:endParaRPr lang="en-US" sz="1100" b="1" dirty="0" smtClean="0"/>
          </a:p>
          <a:p>
            <a:pPr algn="just">
              <a:lnSpc>
                <a:spcPct val="100000"/>
              </a:lnSpc>
            </a:pPr>
            <a:r>
              <a:rPr lang="en-US" sz="1100" dirty="0"/>
              <a:t> </a:t>
            </a:r>
            <a:r>
              <a:rPr lang="en-US" sz="1100" dirty="0" smtClean="0"/>
              <a:t>    </a:t>
            </a:r>
            <a:r>
              <a:rPr lang="tr-TR" sz="1100" dirty="0" smtClean="0"/>
              <a:t>Yapım aşamasında</a:t>
            </a:r>
            <a:endParaRPr lang="en-US" sz="1100" dirty="0" smtClean="0"/>
          </a:p>
          <a:p>
            <a:pPr algn="just">
              <a:lnSpc>
                <a:spcPct val="100000"/>
              </a:lnSpc>
            </a:pPr>
            <a:r>
              <a:rPr lang="tr-TR" sz="1100" b="1" dirty="0" smtClean="0"/>
              <a:t>Bilgisayar</a:t>
            </a:r>
            <a:r>
              <a:rPr lang="en-US" sz="1100" b="1" dirty="0" smtClean="0"/>
              <a:t> </a:t>
            </a:r>
            <a:r>
              <a:rPr lang="tr-TR" sz="1100" b="1" dirty="0" smtClean="0"/>
              <a:t>Laboratuvarları</a:t>
            </a:r>
            <a:endParaRPr lang="en-US" sz="1100" b="1" dirty="0" smtClean="0"/>
          </a:p>
          <a:p>
            <a:r>
              <a:rPr lang="en-US" sz="1100" dirty="0" smtClean="0"/>
              <a:t>     1 </a:t>
            </a:r>
            <a:r>
              <a:rPr lang="tr-TR" sz="1100" dirty="0" smtClean="0"/>
              <a:t>Bilgisayar ve Teknik Resim Sınıfı 65 kişilik</a:t>
            </a:r>
            <a:endParaRPr lang="en-US" sz="1100" dirty="0" smtClean="0"/>
          </a:p>
          <a:p>
            <a:r>
              <a:rPr lang="en-US" sz="1100" dirty="0"/>
              <a:t> </a:t>
            </a:r>
            <a:r>
              <a:rPr lang="en-US" sz="1100" dirty="0" smtClean="0"/>
              <a:t>    1 </a:t>
            </a:r>
            <a:r>
              <a:rPr lang="tr-TR" sz="1100" dirty="0" smtClean="0"/>
              <a:t>Bilgisayar Sınıfı 36 kişilik</a:t>
            </a:r>
            <a:endParaRPr lang="en-US" sz="1100" dirty="0" smtClean="0"/>
          </a:p>
          <a:p>
            <a:r>
              <a:rPr lang="en-US" sz="1100" dirty="0"/>
              <a:t> </a:t>
            </a:r>
            <a:r>
              <a:rPr lang="en-US" sz="1100" dirty="0" smtClean="0"/>
              <a:t>    1 </a:t>
            </a:r>
            <a:r>
              <a:rPr lang="tr-TR" sz="1100" dirty="0" smtClean="0"/>
              <a:t>Bilgisayar Sınıfı 30 kişilik</a:t>
            </a:r>
            <a:r>
              <a:rPr lang="en-US" sz="1100" dirty="0" smtClean="0"/>
              <a:t>     </a:t>
            </a:r>
            <a:endParaRPr lang="en-US" sz="1100" dirty="0"/>
          </a:p>
          <a:p>
            <a:pPr algn="just">
              <a:lnSpc>
                <a:spcPct val="100000"/>
              </a:lnSpc>
            </a:pPr>
            <a:r>
              <a:rPr lang="tr-TR" sz="1100" b="1" dirty="0" smtClean="0"/>
              <a:t>Bilgisayar Destekli Üretim Laboratuvarı</a:t>
            </a:r>
            <a:r>
              <a:rPr lang="en-US" sz="1100" b="1" dirty="0" smtClean="0"/>
              <a:t> (CIM)</a:t>
            </a:r>
          </a:p>
          <a:p>
            <a:pPr algn="just">
              <a:lnSpc>
                <a:spcPct val="100000"/>
              </a:lnSpc>
            </a:pPr>
            <a:r>
              <a:rPr lang="en-US" sz="1100" dirty="0"/>
              <a:t> </a:t>
            </a:r>
            <a:r>
              <a:rPr lang="en-US" sz="1100" dirty="0" smtClean="0"/>
              <a:t>    </a:t>
            </a:r>
            <a:r>
              <a:rPr lang="tr-TR" sz="1100" dirty="0" smtClean="0"/>
              <a:t>Yapım Aşamasında</a:t>
            </a:r>
            <a:endParaRPr lang="en-US" sz="1100" dirty="0" smtClean="0"/>
          </a:p>
        </p:txBody>
      </p:sp>
      <p:sp>
        <p:nvSpPr>
          <p:cNvPr id="7" name="Text Placeholder 6"/>
          <p:cNvSpPr>
            <a:spLocks noGrp="1"/>
          </p:cNvSpPr>
          <p:nvPr>
            <p:ph type="body" sz="quarter" idx="22"/>
          </p:nvPr>
        </p:nvSpPr>
        <p:spPr>
          <a:xfrm>
            <a:off x="3657599" y="457200"/>
            <a:ext cx="2810063" cy="2606040"/>
          </a:xfrm>
        </p:spPr>
        <p:txBody>
          <a:bodyPr/>
          <a:lstStyle/>
          <a:p>
            <a:pPr algn="ctr"/>
            <a:r>
              <a:rPr lang="tr-TR" sz="2400" b="1" dirty="0" smtClean="0"/>
              <a:t>Endüstri Mühendisliği Bölümü</a:t>
            </a:r>
            <a:endParaRPr lang="en-US" sz="2400" b="1" dirty="0" smtClean="0"/>
          </a:p>
          <a:p>
            <a:pPr algn="ctr"/>
            <a:endParaRPr lang="en-US" sz="2400" b="1" dirty="0"/>
          </a:p>
          <a:p>
            <a:pPr algn="ctr"/>
            <a:r>
              <a:rPr lang="en-US" sz="2400" b="1" dirty="0" smtClean="0"/>
              <a:t>Labor</a:t>
            </a:r>
            <a:r>
              <a:rPr lang="tr-TR" sz="2400" b="1" dirty="0" smtClean="0"/>
              <a:t>atuvarlar</a:t>
            </a:r>
            <a:endParaRPr lang="en-US" sz="2400" b="1" dirty="0"/>
          </a:p>
        </p:txBody>
      </p:sp>
      <p:pic>
        <p:nvPicPr>
          <p:cNvPr id="5" name="Picture Placeholder 4"/>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959" r="3959"/>
          <a:stretch>
            <a:fillRect/>
          </a:stretch>
        </p:blipFill>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242" y="457200"/>
            <a:ext cx="3182820" cy="26060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324" y="3776931"/>
            <a:ext cx="3750738" cy="2813054"/>
          </a:xfrm>
          <a:prstGeom prst="rect">
            <a:avLst/>
          </a:prstGeom>
        </p:spPr>
      </p:pic>
    </p:spTree>
    <p:extLst>
      <p:ext uri="{BB962C8B-B14F-4D97-AF65-F5344CB8AC3E}">
        <p14:creationId xmlns:p14="http://schemas.microsoft.com/office/powerpoint/2010/main" val="667147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ochure">
      <a:dk1>
        <a:sysClr val="windowText" lastClr="000000"/>
      </a:dk1>
      <a:lt1>
        <a:sysClr val="window" lastClr="FFFFFF"/>
      </a:lt1>
      <a:dk2>
        <a:srgbClr val="323232"/>
      </a:dk2>
      <a:lt2>
        <a:srgbClr val="E6E6E6"/>
      </a:lt2>
      <a:accent1>
        <a:srgbClr val="74CBC8"/>
      </a:accent1>
      <a:accent2>
        <a:srgbClr val="EDC765"/>
      </a:accent2>
      <a:accent3>
        <a:srgbClr val="8AC867"/>
      </a:accent3>
      <a:accent4>
        <a:srgbClr val="F0924C"/>
      </a:accent4>
      <a:accent5>
        <a:srgbClr val="907CB3"/>
      </a:accent5>
      <a:accent6>
        <a:srgbClr val="E87C8D"/>
      </a:accent6>
      <a:hlink>
        <a:srgbClr val="74CBC8"/>
      </a:hlink>
      <a:folHlink>
        <a:srgbClr val="907CB3"/>
      </a:folHlink>
    </a:clrScheme>
    <a:fontScheme name="Verdana">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
      <a:dk1>
        <a:sysClr val="windowText" lastClr="000000"/>
      </a:dk1>
      <a:lt1>
        <a:sysClr val="window" lastClr="FFFFFF"/>
      </a:lt1>
      <a:dk2>
        <a:srgbClr val="323232"/>
      </a:dk2>
      <a:lt2>
        <a:srgbClr val="E6E6E6"/>
      </a:lt2>
      <a:accent1>
        <a:srgbClr val="74CBC8"/>
      </a:accent1>
      <a:accent2>
        <a:srgbClr val="EDC765"/>
      </a:accent2>
      <a:accent3>
        <a:srgbClr val="8AC867"/>
      </a:accent3>
      <a:accent4>
        <a:srgbClr val="F0924C"/>
      </a:accent4>
      <a:accent5>
        <a:srgbClr val="907CB3"/>
      </a:accent5>
      <a:accent6>
        <a:srgbClr val="E87C8D"/>
      </a:accent6>
      <a:hlink>
        <a:srgbClr val="74CBC8"/>
      </a:hlink>
      <a:folHlink>
        <a:srgbClr val="907CB3"/>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
      <a:dk1>
        <a:sysClr val="windowText" lastClr="000000"/>
      </a:dk1>
      <a:lt1>
        <a:sysClr val="window" lastClr="FFFFFF"/>
      </a:lt1>
      <a:dk2>
        <a:srgbClr val="323232"/>
      </a:dk2>
      <a:lt2>
        <a:srgbClr val="E6E6E6"/>
      </a:lt2>
      <a:accent1>
        <a:srgbClr val="74CBC8"/>
      </a:accent1>
      <a:accent2>
        <a:srgbClr val="EDC765"/>
      </a:accent2>
      <a:accent3>
        <a:srgbClr val="8AC867"/>
      </a:accent3>
      <a:accent4>
        <a:srgbClr val="F0924C"/>
      </a:accent4>
      <a:accent5>
        <a:srgbClr val="907CB3"/>
      </a:accent5>
      <a:accent6>
        <a:srgbClr val="E87C8D"/>
      </a:accent6>
      <a:hlink>
        <a:srgbClr val="74CBC8"/>
      </a:hlink>
      <a:folHlink>
        <a:srgbClr val="907CB3"/>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11B58DB-4786-47F4-9D10-169C634413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Brochure (Business)</Template>
  <TotalTime>1166</TotalTime>
  <Words>2026</Words>
  <Application>Microsoft Office PowerPoint</Application>
  <PresentationFormat>Özel</PresentationFormat>
  <Paragraphs>989</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Times New Roman</vt:lpstr>
      <vt:lpstr>Verdana</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Akin Ozdemir</dc:creator>
  <cp:keywords/>
  <cp:lastModifiedBy>Akin Ozdemir</cp:lastModifiedBy>
  <cp:revision>105</cp:revision>
  <dcterms:created xsi:type="dcterms:W3CDTF">2018-03-29T20:19:17Z</dcterms:created>
  <dcterms:modified xsi:type="dcterms:W3CDTF">2019-01-18T10:41:17Z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TC034171969991</vt:lpwstr>
  </property>
</Properties>
</file>